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1472" r:id="rId2"/>
    <p:sldId id="1383" r:id="rId3"/>
    <p:sldId id="1490" r:id="rId4"/>
    <p:sldId id="1504" r:id="rId5"/>
    <p:sldId id="563" r:id="rId6"/>
    <p:sldId id="561" r:id="rId7"/>
    <p:sldId id="1487" r:id="rId8"/>
    <p:sldId id="1449" r:id="rId9"/>
    <p:sldId id="1450" r:id="rId10"/>
    <p:sldId id="1461" r:id="rId11"/>
    <p:sldId id="546" r:id="rId12"/>
    <p:sldId id="1463" r:id="rId13"/>
    <p:sldId id="1465" r:id="rId14"/>
    <p:sldId id="1384" r:id="rId15"/>
    <p:sldId id="549" r:id="rId16"/>
    <p:sldId id="1417" r:id="rId17"/>
    <p:sldId id="258" r:id="rId18"/>
    <p:sldId id="264" r:id="rId19"/>
    <p:sldId id="1491" r:id="rId20"/>
    <p:sldId id="1492" r:id="rId21"/>
    <p:sldId id="1493" r:id="rId22"/>
    <p:sldId id="1494" r:id="rId23"/>
    <p:sldId id="1495" r:id="rId24"/>
    <p:sldId id="1503" r:id="rId25"/>
    <p:sldId id="1496" r:id="rId26"/>
    <p:sldId id="1497" r:id="rId27"/>
    <p:sldId id="1498" r:id="rId28"/>
    <p:sldId id="1500" r:id="rId29"/>
    <p:sldId id="1388" r:id="rId30"/>
    <p:sldId id="1501" r:id="rId31"/>
    <p:sldId id="1502" r:id="rId32"/>
    <p:sldId id="1398" r:id="rId33"/>
    <p:sldId id="1397" r:id="rId34"/>
    <p:sldId id="639" r:id="rId35"/>
    <p:sldId id="1443" r:id="rId36"/>
    <p:sldId id="1400" r:id="rId37"/>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rb" id="{6DAD192D-BD62-41D5-98FC-9CD89E51C4F3}">
          <p14:sldIdLst>
            <p14:sldId id="1472"/>
            <p14:sldId id="1383"/>
          </p14:sldIdLst>
        </p14:section>
        <p14:section name="Continuum of Advanced Interventions MTSS Behavior" id="{EF6491D9-AB94-41FA-868A-5B5D1E823310}">
          <p14:sldIdLst>
            <p14:sldId id="1490"/>
            <p14:sldId id="1504"/>
          </p14:sldIdLst>
        </p14:section>
        <p14:section name="Debunking T3 Myths" id="{5B371E1B-3066-458A-9B2A-C1049EEF3C26}">
          <p14:sldIdLst>
            <p14:sldId id="563"/>
            <p14:sldId id="561"/>
            <p14:sldId id="1487"/>
            <p14:sldId id="1449"/>
            <p14:sldId id="1450"/>
            <p14:sldId id="1461"/>
            <p14:sldId id="546"/>
            <p14:sldId id="1463"/>
            <p14:sldId id="1465"/>
            <p14:sldId id="1384"/>
            <p14:sldId id="549"/>
          </p14:sldIdLst>
        </p14:section>
        <p14:section name="TFI Support Plan Worksheet KEEP IT SIMPLE" id="{0EBF8FB1-F717-4CB8-8C82-FC153C906FC0}">
          <p14:sldIdLst>
            <p14:sldId id="1417"/>
            <p14:sldId id="258"/>
            <p14:sldId id="264"/>
            <p14:sldId id="1491"/>
            <p14:sldId id="1492"/>
            <p14:sldId id="1493"/>
            <p14:sldId id="1494"/>
            <p14:sldId id="1495"/>
            <p14:sldId id="1503"/>
          </p14:sldIdLst>
        </p14:section>
        <p14:section name="TFI Support Plan Worksheet PTR" id="{8BBFAAE1-E12A-4350-82EB-D9D377D5FDA3}">
          <p14:sldIdLst>
            <p14:sldId id="1496"/>
            <p14:sldId id="1497"/>
            <p14:sldId id="1498"/>
            <p14:sldId id="1500"/>
            <p14:sldId id="1388"/>
            <p14:sldId id="1501"/>
            <p14:sldId id="1502"/>
            <p14:sldId id="1398"/>
            <p14:sldId id="1397"/>
            <p14:sldId id="639"/>
            <p14:sldId id="1443"/>
          </p14:sldIdLst>
        </p14:section>
        <p14:section name="Cristy" id="{A4ABE615-CAFB-4703-BA55-29F88E653245}">
          <p14:sldIdLst>
            <p14:sldId id="140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390" autoAdjust="0"/>
    <p:restoredTop sz="64565" autoAdjust="0"/>
  </p:normalViewPr>
  <p:slideViewPr>
    <p:cSldViewPr snapToGrid="0">
      <p:cViewPr varScale="1">
        <p:scale>
          <a:sx n="65" d="100"/>
          <a:sy n="65" d="100"/>
        </p:scale>
        <p:origin x="687" y="45"/>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69" d="100"/>
          <a:sy n="69" d="100"/>
        </p:scale>
        <p:origin x="278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_rels/data4.xml.rels><?xml version="1.0" encoding="UTF-8" standalone="yes"?>
<Relationships xmlns="http://schemas.openxmlformats.org/package/2006/relationships"><Relationship Id="rId8" Type="http://schemas.openxmlformats.org/officeDocument/2006/relationships/hyperlink" Target="http://davefleet.com/blog/2013/04/15/15-top-tips-successful-pr-career/" TargetMode="External"/><Relationship Id="rId3" Type="http://schemas.openxmlformats.org/officeDocument/2006/relationships/image" Target="../media/image21.jpg"/><Relationship Id="rId7" Type="http://schemas.openxmlformats.org/officeDocument/2006/relationships/image" Target="../media/image23.jpg"/><Relationship Id="rId2" Type="http://schemas.openxmlformats.org/officeDocument/2006/relationships/hyperlink" Target="https://commons.wikimedia.org/wiki/File:University_of_Arizona_Block_A.svg" TargetMode="External"/><Relationship Id="rId1" Type="http://schemas.openxmlformats.org/officeDocument/2006/relationships/image" Target="../media/image20.png"/><Relationship Id="rId6" Type="http://schemas.openxmlformats.org/officeDocument/2006/relationships/hyperlink" Target="http://flickr.com/photos/lwr/6333484274" TargetMode="External"/><Relationship Id="rId5" Type="http://schemas.openxmlformats.org/officeDocument/2006/relationships/image" Target="../media/image22.jpg"/><Relationship Id="rId4" Type="http://schemas.openxmlformats.org/officeDocument/2006/relationships/hyperlink" Target="http://www.flickr.com/photos/lwr/2681294471/" TargetMode="External"/></Relationships>
</file>

<file path=ppt/diagrams/_rels/drawing4.xml.rels><?xml version="1.0" encoding="UTF-8" standalone="yes"?>
<Relationships xmlns="http://schemas.openxmlformats.org/package/2006/relationships"><Relationship Id="rId8" Type="http://schemas.openxmlformats.org/officeDocument/2006/relationships/hyperlink" Target="http://davefleet.com/blog/2013/04/15/15-top-tips-successful-pr-career/" TargetMode="External"/><Relationship Id="rId3" Type="http://schemas.openxmlformats.org/officeDocument/2006/relationships/image" Target="../media/image21.jpg"/><Relationship Id="rId7" Type="http://schemas.openxmlformats.org/officeDocument/2006/relationships/image" Target="../media/image23.jpg"/><Relationship Id="rId2" Type="http://schemas.openxmlformats.org/officeDocument/2006/relationships/hyperlink" Target="https://commons.wikimedia.org/wiki/File:University_of_Arizona_Block_A.svg" TargetMode="External"/><Relationship Id="rId1" Type="http://schemas.openxmlformats.org/officeDocument/2006/relationships/image" Target="../media/image20.png"/><Relationship Id="rId6" Type="http://schemas.openxmlformats.org/officeDocument/2006/relationships/hyperlink" Target="http://flickr.com/photos/lwr/6333484274" TargetMode="External"/><Relationship Id="rId5" Type="http://schemas.openxmlformats.org/officeDocument/2006/relationships/image" Target="../media/image22.jpg"/><Relationship Id="rId4" Type="http://schemas.openxmlformats.org/officeDocument/2006/relationships/hyperlink" Target="http://www.flickr.com/photos/lwr/2681294471/"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CAA9BF-62CF-47BF-ACE5-CBE0C16D7B5D}" type="doc">
      <dgm:prSet loTypeId="urn:microsoft.com/office/officeart/2011/layout/InterconnectedBlockProcess" loCatId="process" qsTypeId="urn:microsoft.com/office/officeart/2005/8/quickstyle/simple1" qsCatId="simple" csTypeId="urn:microsoft.com/office/officeart/2005/8/colors/accent1_2" csCatId="accent1" phldr="1"/>
      <dgm:spPr/>
      <dgm:t>
        <a:bodyPr/>
        <a:lstStyle/>
        <a:p>
          <a:endParaRPr lang="en-US"/>
        </a:p>
      </dgm:t>
    </dgm:pt>
    <dgm:pt modelId="{BDDBF3CD-CB92-49AD-A7B7-4A3AB72F226F}">
      <dgm:prSet phldrT="[Text]"/>
      <dgm:spPr/>
      <dgm:t>
        <a:bodyPr/>
        <a:lstStyle/>
        <a:p>
          <a:r>
            <a:rPr lang="en-US" dirty="0"/>
            <a:t>Level 1</a:t>
          </a:r>
        </a:p>
      </dgm:t>
    </dgm:pt>
    <dgm:pt modelId="{B1E50320-F094-4206-9841-ED721BE946E4}" type="parTrans" cxnId="{7C3D8649-1A06-43B8-801E-4B2350C8BA2F}">
      <dgm:prSet/>
      <dgm:spPr/>
      <dgm:t>
        <a:bodyPr/>
        <a:lstStyle/>
        <a:p>
          <a:endParaRPr lang="en-US"/>
        </a:p>
      </dgm:t>
    </dgm:pt>
    <dgm:pt modelId="{959105D2-7E0E-4B46-A11E-F2D5259DF26C}" type="sibTrans" cxnId="{7C3D8649-1A06-43B8-801E-4B2350C8BA2F}">
      <dgm:prSet/>
      <dgm:spPr/>
      <dgm:t>
        <a:bodyPr/>
        <a:lstStyle/>
        <a:p>
          <a:endParaRPr lang="en-US"/>
        </a:p>
      </dgm:t>
    </dgm:pt>
    <dgm:pt modelId="{50C1CD90-B704-4A49-B3A2-A147F468CF2D}">
      <dgm:prSet phldrT="[Text]"/>
      <dgm:spPr/>
      <dgm:t>
        <a:bodyPr/>
        <a:lstStyle/>
        <a:p>
          <a:pPr algn="ctr"/>
          <a:r>
            <a:rPr lang="en-US" b="1" dirty="0"/>
            <a:t>EFFICIENT</a:t>
          </a:r>
        </a:p>
        <a:p>
          <a:pPr algn="ctr"/>
          <a:r>
            <a:rPr lang="en-US" b="1" dirty="0">
              <a:solidFill>
                <a:schemeClr val="tx2"/>
              </a:solidFill>
              <a:effectLst/>
              <a:latin typeface="+mn-lt"/>
              <a:ea typeface="+mn-ea"/>
              <a:cs typeface="+mn-cs"/>
            </a:rPr>
            <a:t>Functional Assessment Checklist for Teachers and Staff </a:t>
          </a:r>
          <a:r>
            <a:rPr lang="en-US" b="1" dirty="0">
              <a:solidFill>
                <a:schemeClr val="tx2"/>
              </a:solidFill>
              <a:latin typeface="+mn-lt"/>
            </a:rPr>
            <a:t>FACTS</a:t>
          </a:r>
          <a:endParaRPr lang="en-US" b="1" dirty="0"/>
        </a:p>
      </dgm:t>
    </dgm:pt>
    <dgm:pt modelId="{7B6A7120-4827-4983-AA57-06F39BE2F66E}" type="parTrans" cxnId="{EC9BAF07-4F04-42BD-92CF-75D85039D2CC}">
      <dgm:prSet/>
      <dgm:spPr/>
      <dgm:t>
        <a:bodyPr/>
        <a:lstStyle/>
        <a:p>
          <a:endParaRPr lang="en-US"/>
        </a:p>
      </dgm:t>
    </dgm:pt>
    <dgm:pt modelId="{E8703145-DCD6-4027-A140-B0CC1A5889E0}" type="sibTrans" cxnId="{EC9BAF07-4F04-42BD-92CF-75D85039D2CC}">
      <dgm:prSet/>
      <dgm:spPr/>
      <dgm:t>
        <a:bodyPr/>
        <a:lstStyle/>
        <a:p>
          <a:endParaRPr lang="en-US"/>
        </a:p>
      </dgm:t>
    </dgm:pt>
    <dgm:pt modelId="{865A9CC8-443D-42BE-99F2-CB8A0246EC2A}">
      <dgm:prSet phldrT="[Text]"/>
      <dgm:spPr/>
      <dgm:t>
        <a:bodyPr/>
        <a:lstStyle/>
        <a:p>
          <a:r>
            <a:rPr lang="en-US" dirty="0"/>
            <a:t>Level 2</a:t>
          </a:r>
        </a:p>
      </dgm:t>
    </dgm:pt>
    <dgm:pt modelId="{E6B2109B-FB73-4C97-9C23-B8413A654C80}" type="parTrans" cxnId="{2B876524-CCB1-4F67-8B49-A8B6C440F72B}">
      <dgm:prSet/>
      <dgm:spPr/>
      <dgm:t>
        <a:bodyPr/>
        <a:lstStyle/>
        <a:p>
          <a:endParaRPr lang="en-US"/>
        </a:p>
      </dgm:t>
    </dgm:pt>
    <dgm:pt modelId="{4E1F8691-BBE3-4E41-A805-2CB99FE77E0B}" type="sibTrans" cxnId="{2B876524-CCB1-4F67-8B49-A8B6C440F72B}">
      <dgm:prSet/>
      <dgm:spPr/>
      <dgm:t>
        <a:bodyPr/>
        <a:lstStyle/>
        <a:p>
          <a:endParaRPr lang="en-US"/>
        </a:p>
      </dgm:t>
    </dgm:pt>
    <dgm:pt modelId="{53FDF63B-2990-45E9-AE64-5BDC2546CFFA}">
      <dgm:prSet phldrT="[Text]"/>
      <dgm:spPr/>
      <dgm:t>
        <a:bodyPr/>
        <a:lstStyle/>
        <a:p>
          <a:pPr algn="ctr">
            <a:lnSpc>
              <a:spcPct val="90000"/>
            </a:lnSpc>
            <a:spcAft>
              <a:spcPct val="35000"/>
            </a:spcAft>
          </a:pPr>
          <a:r>
            <a:rPr lang="en-US" b="1" dirty="0"/>
            <a:t>COMPREHENSIVE</a:t>
          </a:r>
        </a:p>
      </dgm:t>
    </dgm:pt>
    <dgm:pt modelId="{FC855AF7-7675-45F6-9E14-944470E68AE8}" type="parTrans" cxnId="{EC08EAC0-83D9-4950-B8DD-E850DD9CCFE1}">
      <dgm:prSet/>
      <dgm:spPr/>
      <dgm:t>
        <a:bodyPr/>
        <a:lstStyle/>
        <a:p>
          <a:endParaRPr lang="en-US"/>
        </a:p>
      </dgm:t>
    </dgm:pt>
    <dgm:pt modelId="{15B544C1-6D5A-4898-92A7-9308E8BB43F3}" type="sibTrans" cxnId="{EC08EAC0-83D9-4950-B8DD-E850DD9CCFE1}">
      <dgm:prSet/>
      <dgm:spPr/>
      <dgm:t>
        <a:bodyPr/>
        <a:lstStyle/>
        <a:p>
          <a:endParaRPr lang="en-US"/>
        </a:p>
      </dgm:t>
    </dgm:pt>
    <dgm:pt modelId="{D21749C2-70A2-40D8-9189-5221FDCBF15B}">
      <dgm:prSet phldrT="[Text]"/>
      <dgm:spPr/>
      <dgm:t>
        <a:bodyPr/>
        <a:lstStyle/>
        <a:p>
          <a:r>
            <a:rPr lang="en-US" dirty="0"/>
            <a:t>Level 3</a:t>
          </a:r>
        </a:p>
      </dgm:t>
    </dgm:pt>
    <dgm:pt modelId="{66178F72-6CA0-426D-8510-32922431024E}" type="parTrans" cxnId="{DA1D7BA2-A4B5-4CED-8852-7D670A460917}">
      <dgm:prSet/>
      <dgm:spPr/>
      <dgm:t>
        <a:bodyPr/>
        <a:lstStyle/>
        <a:p>
          <a:endParaRPr lang="en-US"/>
        </a:p>
      </dgm:t>
    </dgm:pt>
    <dgm:pt modelId="{7977D780-9281-4537-8E10-975A3BDE34BA}" type="sibTrans" cxnId="{DA1D7BA2-A4B5-4CED-8852-7D670A460917}">
      <dgm:prSet/>
      <dgm:spPr/>
      <dgm:t>
        <a:bodyPr/>
        <a:lstStyle/>
        <a:p>
          <a:endParaRPr lang="en-US"/>
        </a:p>
      </dgm:t>
    </dgm:pt>
    <dgm:pt modelId="{68153278-0AE0-4119-863F-8F7179B30150}">
      <dgm:prSet phldrT="[Text]"/>
      <dgm:spPr/>
      <dgm:t>
        <a:bodyPr/>
        <a:lstStyle/>
        <a:p>
          <a:pPr algn="ctr"/>
          <a:r>
            <a:rPr lang="en-US" b="1" dirty="0"/>
            <a:t>WRAP AROUND</a:t>
          </a:r>
        </a:p>
      </dgm:t>
    </dgm:pt>
    <dgm:pt modelId="{3CEDCF42-6C5F-442B-BB34-BBC3771AAAD8}" type="parTrans" cxnId="{6907DA7F-A6EC-4F8A-A5D1-2E35385D36E2}">
      <dgm:prSet/>
      <dgm:spPr/>
      <dgm:t>
        <a:bodyPr/>
        <a:lstStyle/>
        <a:p>
          <a:endParaRPr lang="en-US"/>
        </a:p>
      </dgm:t>
    </dgm:pt>
    <dgm:pt modelId="{550F38A8-7A5A-4091-B1BD-E6C02782784F}" type="sibTrans" cxnId="{6907DA7F-A6EC-4F8A-A5D1-2E35385D36E2}">
      <dgm:prSet/>
      <dgm:spPr/>
      <dgm:t>
        <a:bodyPr/>
        <a:lstStyle/>
        <a:p>
          <a:endParaRPr lang="en-US"/>
        </a:p>
      </dgm:t>
    </dgm:pt>
    <dgm:pt modelId="{5E326CEE-AA4B-49F6-9BE6-DF7BBE1E039A}">
      <dgm:prSet/>
      <dgm:spPr/>
      <dgm:t>
        <a:bodyPr/>
        <a:lstStyle/>
        <a:p>
          <a:pPr algn="ctr">
            <a:lnSpc>
              <a:spcPct val="100000"/>
            </a:lnSpc>
            <a:spcAft>
              <a:spcPts val="0"/>
            </a:spcAft>
          </a:pPr>
          <a:r>
            <a:rPr lang="en-US" b="1" dirty="0">
              <a:solidFill>
                <a:schemeClr val="tx2"/>
              </a:solidFill>
              <a:latin typeface="+mn-lt"/>
            </a:rPr>
            <a:t>Behavior Intervention Plans (BIP)</a:t>
          </a:r>
        </a:p>
        <a:p>
          <a:pPr algn="ctr">
            <a:lnSpc>
              <a:spcPct val="100000"/>
            </a:lnSpc>
            <a:spcAft>
              <a:spcPts val="0"/>
            </a:spcAft>
          </a:pPr>
          <a:r>
            <a:rPr lang="en-US" b="1" dirty="0">
              <a:solidFill>
                <a:schemeClr val="tx2"/>
              </a:solidFill>
              <a:latin typeface="+mn-lt"/>
            </a:rPr>
            <a:t>Expert Model</a:t>
          </a:r>
        </a:p>
        <a:p>
          <a:pPr algn="ctr">
            <a:lnSpc>
              <a:spcPct val="100000"/>
            </a:lnSpc>
            <a:spcAft>
              <a:spcPts val="0"/>
            </a:spcAft>
          </a:pPr>
          <a:r>
            <a:rPr lang="en-US" b="1" dirty="0">
              <a:solidFill>
                <a:schemeClr val="tx2"/>
              </a:solidFill>
              <a:latin typeface="+mn-lt"/>
            </a:rPr>
            <a:t>Team-based Model</a:t>
          </a:r>
        </a:p>
      </dgm:t>
    </dgm:pt>
    <dgm:pt modelId="{6E5AE443-5160-49F6-A06B-B79962E673FF}" type="parTrans" cxnId="{481B1202-64D3-484E-99F9-94D07F4C8CDC}">
      <dgm:prSet/>
      <dgm:spPr/>
      <dgm:t>
        <a:bodyPr/>
        <a:lstStyle/>
        <a:p>
          <a:endParaRPr lang="en-US"/>
        </a:p>
      </dgm:t>
    </dgm:pt>
    <dgm:pt modelId="{105173D0-B538-4C6A-8CA8-37035E0EEA7B}" type="sibTrans" cxnId="{481B1202-64D3-484E-99F9-94D07F4C8CDC}">
      <dgm:prSet/>
      <dgm:spPr/>
      <dgm:t>
        <a:bodyPr/>
        <a:lstStyle/>
        <a:p>
          <a:endParaRPr lang="en-US"/>
        </a:p>
      </dgm:t>
    </dgm:pt>
    <dgm:pt modelId="{232131BD-6948-48FE-A218-7DB6D2B21B45}">
      <dgm:prSet/>
      <dgm:spPr/>
      <dgm:t>
        <a:bodyPr/>
        <a:lstStyle/>
        <a:p>
          <a:pPr algn="ctr"/>
          <a:r>
            <a:rPr lang="en-US" dirty="0">
              <a:latin typeface="Century Gothic" panose="020B0502020202020204" pitchFamily="34" charset="0"/>
            </a:rPr>
            <a:t>Example:</a:t>
          </a:r>
        </a:p>
      </dgm:t>
    </dgm:pt>
    <dgm:pt modelId="{0C5BAE0B-0BB8-4679-99BB-55AF37E77EAC}" type="parTrans" cxnId="{3059F50B-8C17-47A6-9C9F-AC0151DF711B}">
      <dgm:prSet/>
      <dgm:spPr/>
      <dgm:t>
        <a:bodyPr/>
        <a:lstStyle/>
        <a:p>
          <a:endParaRPr lang="en-US"/>
        </a:p>
      </dgm:t>
    </dgm:pt>
    <dgm:pt modelId="{4E193E27-A907-4894-A6B4-A6443096F1E6}" type="sibTrans" cxnId="{3059F50B-8C17-47A6-9C9F-AC0151DF711B}">
      <dgm:prSet/>
      <dgm:spPr/>
      <dgm:t>
        <a:bodyPr/>
        <a:lstStyle/>
        <a:p>
          <a:endParaRPr lang="en-US"/>
        </a:p>
      </dgm:t>
    </dgm:pt>
    <dgm:pt modelId="{A4759836-F48E-47A9-9917-578986496250}">
      <dgm:prSet/>
      <dgm:spPr/>
      <dgm:t>
        <a:bodyPr/>
        <a:lstStyle/>
        <a:p>
          <a:pPr algn="ctr"/>
          <a:r>
            <a:rPr lang="en-US" b="1" dirty="0">
              <a:solidFill>
                <a:schemeClr val="tx2"/>
              </a:solidFill>
              <a:latin typeface="+mn-lt"/>
            </a:rPr>
            <a:t>RENEW</a:t>
          </a:r>
        </a:p>
        <a:p>
          <a:pPr algn="ctr"/>
          <a:r>
            <a:rPr lang="en-US" b="1" dirty="0">
              <a:solidFill>
                <a:schemeClr val="tx2"/>
              </a:solidFill>
              <a:latin typeface="+mn-lt"/>
            </a:rPr>
            <a:t>Person-centered Planning</a:t>
          </a:r>
        </a:p>
      </dgm:t>
    </dgm:pt>
    <dgm:pt modelId="{A1065DC7-98CE-4E0C-8A8E-70C37F972A43}" type="parTrans" cxnId="{F77E959D-C53E-4F40-A27D-31FE59A5000B}">
      <dgm:prSet/>
      <dgm:spPr/>
      <dgm:t>
        <a:bodyPr/>
        <a:lstStyle/>
        <a:p>
          <a:endParaRPr lang="en-US"/>
        </a:p>
      </dgm:t>
    </dgm:pt>
    <dgm:pt modelId="{591B8D35-59E1-402F-9691-BD8667B8685A}" type="sibTrans" cxnId="{F77E959D-C53E-4F40-A27D-31FE59A5000B}">
      <dgm:prSet/>
      <dgm:spPr/>
      <dgm:t>
        <a:bodyPr/>
        <a:lstStyle/>
        <a:p>
          <a:endParaRPr lang="en-US"/>
        </a:p>
      </dgm:t>
    </dgm:pt>
    <dgm:pt modelId="{516E7AA2-3A3F-46C5-91CE-EC7964044078}">
      <dgm:prSet/>
      <dgm:spPr/>
      <dgm:t>
        <a:bodyPr/>
        <a:lstStyle/>
        <a:p>
          <a:pPr algn="ctr"/>
          <a:r>
            <a:rPr lang="en-US" b="1">
              <a:solidFill>
                <a:schemeClr val="tx2"/>
              </a:solidFill>
              <a:latin typeface="+mn-lt"/>
            </a:rPr>
            <a:t>Routine-based Support Plans</a:t>
          </a:r>
          <a:endParaRPr lang="en-US" b="1" dirty="0">
            <a:solidFill>
              <a:schemeClr val="tx2"/>
            </a:solidFill>
            <a:latin typeface="+mn-lt"/>
          </a:endParaRPr>
        </a:p>
      </dgm:t>
    </dgm:pt>
    <dgm:pt modelId="{F4A3E706-1B31-4D3A-BFD3-0394D800774B}" type="parTrans" cxnId="{6DC6B1AE-928B-4FF5-9038-B38A4FC6D454}">
      <dgm:prSet/>
      <dgm:spPr/>
      <dgm:t>
        <a:bodyPr/>
        <a:lstStyle/>
        <a:p>
          <a:endParaRPr lang="en-US"/>
        </a:p>
      </dgm:t>
    </dgm:pt>
    <dgm:pt modelId="{4488CC18-7D77-4544-BA0D-529F1EA3B0A4}" type="sibTrans" cxnId="{6DC6B1AE-928B-4FF5-9038-B38A4FC6D454}">
      <dgm:prSet/>
      <dgm:spPr/>
      <dgm:t>
        <a:bodyPr/>
        <a:lstStyle/>
        <a:p>
          <a:endParaRPr lang="en-US"/>
        </a:p>
      </dgm:t>
    </dgm:pt>
    <dgm:pt modelId="{372C4762-0FD2-417E-8F38-DBF37A3801C8}">
      <dgm:prSet/>
      <dgm:spPr/>
      <dgm:t>
        <a:bodyPr/>
        <a:lstStyle/>
        <a:p>
          <a:pPr algn="ctr"/>
          <a:r>
            <a:rPr lang="en-US" b="1" dirty="0">
              <a:solidFill>
                <a:schemeClr val="tx1"/>
              </a:solidFill>
              <a:latin typeface="+mn-lt"/>
            </a:rPr>
            <a:t>Simple PTR Plan</a:t>
          </a:r>
        </a:p>
      </dgm:t>
    </dgm:pt>
    <dgm:pt modelId="{1E8E74E9-7E02-4D76-8DE0-C274DD4F0D43}" type="parTrans" cxnId="{99C6C290-50E0-414F-81B8-D09BCF9C39B9}">
      <dgm:prSet/>
      <dgm:spPr/>
      <dgm:t>
        <a:bodyPr/>
        <a:lstStyle/>
        <a:p>
          <a:endParaRPr lang="en-US"/>
        </a:p>
      </dgm:t>
    </dgm:pt>
    <dgm:pt modelId="{03849F35-2669-4B78-A85E-97391D7FFB9B}" type="sibTrans" cxnId="{99C6C290-50E0-414F-81B8-D09BCF9C39B9}">
      <dgm:prSet/>
      <dgm:spPr/>
      <dgm:t>
        <a:bodyPr/>
        <a:lstStyle/>
        <a:p>
          <a:endParaRPr lang="en-US"/>
        </a:p>
      </dgm:t>
    </dgm:pt>
    <dgm:pt modelId="{655D6CE1-777F-4D1D-8851-A5A4DF8E84C5}" type="pres">
      <dgm:prSet presAssocID="{42CAA9BF-62CF-47BF-ACE5-CBE0C16D7B5D}" presName="Name0" presStyleCnt="0">
        <dgm:presLayoutVars>
          <dgm:chMax val="7"/>
          <dgm:chPref val="5"/>
          <dgm:dir/>
          <dgm:animOne val="branch"/>
          <dgm:animLvl val="lvl"/>
        </dgm:presLayoutVars>
      </dgm:prSet>
      <dgm:spPr/>
    </dgm:pt>
    <dgm:pt modelId="{CFC10BD0-CEE7-400F-AB13-B5E79271908C}" type="pres">
      <dgm:prSet presAssocID="{D21749C2-70A2-40D8-9189-5221FDCBF15B}" presName="ChildAccent3" presStyleCnt="0"/>
      <dgm:spPr/>
    </dgm:pt>
    <dgm:pt modelId="{7D8B1103-CB08-48E3-83A6-042A74E8E4B6}" type="pres">
      <dgm:prSet presAssocID="{D21749C2-70A2-40D8-9189-5221FDCBF15B}" presName="ChildAccent" presStyleLbl="alignImgPlace1" presStyleIdx="0" presStyleCnt="3"/>
      <dgm:spPr/>
    </dgm:pt>
    <dgm:pt modelId="{11455429-274A-4A16-BC0C-420F9B0E892B}" type="pres">
      <dgm:prSet presAssocID="{D21749C2-70A2-40D8-9189-5221FDCBF15B}" presName="Child3" presStyleLbl="revTx" presStyleIdx="0" presStyleCnt="0">
        <dgm:presLayoutVars>
          <dgm:chMax val="0"/>
          <dgm:chPref val="0"/>
          <dgm:bulletEnabled val="1"/>
        </dgm:presLayoutVars>
      </dgm:prSet>
      <dgm:spPr/>
    </dgm:pt>
    <dgm:pt modelId="{02F6658A-1634-4432-9263-4D13FE8B7818}" type="pres">
      <dgm:prSet presAssocID="{D21749C2-70A2-40D8-9189-5221FDCBF15B}" presName="Parent3" presStyleLbl="node1" presStyleIdx="0" presStyleCnt="3">
        <dgm:presLayoutVars>
          <dgm:chMax val="2"/>
          <dgm:chPref val="1"/>
          <dgm:bulletEnabled val="1"/>
        </dgm:presLayoutVars>
      </dgm:prSet>
      <dgm:spPr/>
    </dgm:pt>
    <dgm:pt modelId="{DBA8631C-242C-48D4-8E1C-7D92D406F00B}" type="pres">
      <dgm:prSet presAssocID="{865A9CC8-443D-42BE-99F2-CB8A0246EC2A}" presName="ChildAccent2" presStyleCnt="0"/>
      <dgm:spPr/>
    </dgm:pt>
    <dgm:pt modelId="{3ECB926A-899B-426A-B716-BBAA8E3CD5BC}" type="pres">
      <dgm:prSet presAssocID="{865A9CC8-443D-42BE-99F2-CB8A0246EC2A}" presName="ChildAccent" presStyleLbl="alignImgPlace1" presStyleIdx="1" presStyleCnt="3"/>
      <dgm:spPr/>
    </dgm:pt>
    <dgm:pt modelId="{B4E7E4BB-58D8-4A89-B4B0-69D051E0C226}" type="pres">
      <dgm:prSet presAssocID="{865A9CC8-443D-42BE-99F2-CB8A0246EC2A}" presName="Child2" presStyleLbl="revTx" presStyleIdx="0" presStyleCnt="0">
        <dgm:presLayoutVars>
          <dgm:chMax val="0"/>
          <dgm:chPref val="0"/>
          <dgm:bulletEnabled val="1"/>
        </dgm:presLayoutVars>
      </dgm:prSet>
      <dgm:spPr/>
    </dgm:pt>
    <dgm:pt modelId="{D6ADB191-F8A0-45F4-92FB-E7DF4CA5F628}" type="pres">
      <dgm:prSet presAssocID="{865A9CC8-443D-42BE-99F2-CB8A0246EC2A}" presName="Parent2" presStyleLbl="node1" presStyleIdx="1" presStyleCnt="3">
        <dgm:presLayoutVars>
          <dgm:chMax val="2"/>
          <dgm:chPref val="1"/>
          <dgm:bulletEnabled val="1"/>
        </dgm:presLayoutVars>
      </dgm:prSet>
      <dgm:spPr/>
    </dgm:pt>
    <dgm:pt modelId="{303B4C33-418F-4946-A854-D3AAF974FF55}" type="pres">
      <dgm:prSet presAssocID="{BDDBF3CD-CB92-49AD-A7B7-4A3AB72F226F}" presName="ChildAccent1" presStyleCnt="0"/>
      <dgm:spPr/>
    </dgm:pt>
    <dgm:pt modelId="{6487F0BA-CB8F-4FA7-B72A-FD043A70A767}" type="pres">
      <dgm:prSet presAssocID="{BDDBF3CD-CB92-49AD-A7B7-4A3AB72F226F}" presName="ChildAccent" presStyleLbl="alignImgPlace1" presStyleIdx="2" presStyleCnt="3"/>
      <dgm:spPr/>
    </dgm:pt>
    <dgm:pt modelId="{F36E4DB2-9638-4DAA-889C-D65F32CB3A11}" type="pres">
      <dgm:prSet presAssocID="{BDDBF3CD-CB92-49AD-A7B7-4A3AB72F226F}" presName="Child1" presStyleLbl="revTx" presStyleIdx="0" presStyleCnt="0">
        <dgm:presLayoutVars>
          <dgm:chMax val="0"/>
          <dgm:chPref val="0"/>
          <dgm:bulletEnabled val="1"/>
        </dgm:presLayoutVars>
      </dgm:prSet>
      <dgm:spPr/>
    </dgm:pt>
    <dgm:pt modelId="{4BD74E38-4320-4132-90F1-74C9E5309DE9}" type="pres">
      <dgm:prSet presAssocID="{BDDBF3CD-CB92-49AD-A7B7-4A3AB72F226F}" presName="Parent1" presStyleLbl="node1" presStyleIdx="2" presStyleCnt="3">
        <dgm:presLayoutVars>
          <dgm:chMax val="2"/>
          <dgm:chPref val="1"/>
          <dgm:bulletEnabled val="1"/>
        </dgm:presLayoutVars>
      </dgm:prSet>
      <dgm:spPr/>
    </dgm:pt>
  </dgm:ptLst>
  <dgm:cxnLst>
    <dgm:cxn modelId="{481B1202-64D3-484E-99F9-94D07F4C8CDC}" srcId="{865A9CC8-443D-42BE-99F2-CB8A0246EC2A}" destId="{5E326CEE-AA4B-49F6-9BE6-DF7BBE1E039A}" srcOrd="1" destOrd="0" parTransId="{6E5AE443-5160-49F6-A06B-B79962E673FF}" sibTransId="{105173D0-B538-4C6A-8CA8-37035E0EEA7B}"/>
    <dgm:cxn modelId="{8C070B05-2BD4-46A2-ABE4-4B8F7F445403}" type="presOf" srcId="{A4759836-F48E-47A9-9917-578986496250}" destId="{11455429-274A-4A16-BC0C-420F9B0E892B}" srcOrd="1" destOrd="2" presId="urn:microsoft.com/office/officeart/2011/layout/InterconnectedBlockProcess"/>
    <dgm:cxn modelId="{EC9BAF07-4F04-42BD-92CF-75D85039D2CC}" srcId="{BDDBF3CD-CB92-49AD-A7B7-4A3AB72F226F}" destId="{50C1CD90-B704-4A49-B3A2-A147F468CF2D}" srcOrd="0" destOrd="0" parTransId="{7B6A7120-4827-4983-AA57-06F39BE2F66E}" sibTransId="{E8703145-DCD6-4027-A140-B0CC1A5889E0}"/>
    <dgm:cxn modelId="{3059F50B-8C17-47A6-9C9F-AC0151DF711B}" srcId="{D21749C2-70A2-40D8-9189-5221FDCBF15B}" destId="{232131BD-6948-48FE-A218-7DB6D2B21B45}" srcOrd="1" destOrd="0" parTransId="{0C5BAE0B-0BB8-4679-99BB-55AF37E77EAC}" sibTransId="{4E193E27-A907-4894-A6B4-A6443096F1E6}"/>
    <dgm:cxn modelId="{163B8F12-CA4C-4AC5-A47D-BC57C869467B}" type="presOf" srcId="{516E7AA2-3A3F-46C5-91CE-EC7964044078}" destId="{F36E4DB2-9638-4DAA-889C-D65F32CB3A11}" srcOrd="1" destOrd="1" presId="urn:microsoft.com/office/officeart/2011/layout/InterconnectedBlockProcess"/>
    <dgm:cxn modelId="{6108B912-D5F3-4EFA-BC62-C54CA487B33A}" type="presOf" srcId="{232131BD-6948-48FE-A218-7DB6D2B21B45}" destId="{7D8B1103-CB08-48E3-83A6-042A74E8E4B6}" srcOrd="0" destOrd="1" presId="urn:microsoft.com/office/officeart/2011/layout/InterconnectedBlockProcess"/>
    <dgm:cxn modelId="{4E8EFE16-8AB3-4863-8E29-2DF14FE05F2C}" type="presOf" srcId="{D21749C2-70A2-40D8-9189-5221FDCBF15B}" destId="{02F6658A-1634-4432-9263-4D13FE8B7818}" srcOrd="0" destOrd="0" presId="urn:microsoft.com/office/officeart/2011/layout/InterconnectedBlockProcess"/>
    <dgm:cxn modelId="{A2F01524-9379-4888-A96B-EB294B999D1B}" type="presOf" srcId="{68153278-0AE0-4119-863F-8F7179B30150}" destId="{7D8B1103-CB08-48E3-83A6-042A74E8E4B6}" srcOrd="0" destOrd="0" presId="urn:microsoft.com/office/officeart/2011/layout/InterconnectedBlockProcess"/>
    <dgm:cxn modelId="{2B876524-CCB1-4F67-8B49-A8B6C440F72B}" srcId="{42CAA9BF-62CF-47BF-ACE5-CBE0C16D7B5D}" destId="{865A9CC8-443D-42BE-99F2-CB8A0246EC2A}" srcOrd="1" destOrd="0" parTransId="{E6B2109B-FB73-4C97-9C23-B8413A654C80}" sibTransId="{4E1F8691-BBE3-4E41-A805-2CB99FE77E0B}"/>
    <dgm:cxn modelId="{D9AD8327-3889-40ED-BEC5-846857CF3465}" type="presOf" srcId="{5E326CEE-AA4B-49F6-9BE6-DF7BBE1E039A}" destId="{3ECB926A-899B-426A-B716-BBAA8E3CD5BC}" srcOrd="0" destOrd="1" presId="urn:microsoft.com/office/officeart/2011/layout/InterconnectedBlockProcess"/>
    <dgm:cxn modelId="{652A4C29-B723-48D1-8595-9A264D1ABF3C}" type="presOf" srcId="{53FDF63B-2990-45E9-AE64-5BDC2546CFFA}" destId="{B4E7E4BB-58D8-4A89-B4B0-69D051E0C226}" srcOrd="1" destOrd="0" presId="urn:microsoft.com/office/officeart/2011/layout/InterconnectedBlockProcess"/>
    <dgm:cxn modelId="{884F9C33-58CF-4AA7-8E75-DB9106DA5C14}" type="presOf" srcId="{53FDF63B-2990-45E9-AE64-5BDC2546CFFA}" destId="{3ECB926A-899B-426A-B716-BBAA8E3CD5BC}" srcOrd="0" destOrd="0" presId="urn:microsoft.com/office/officeart/2011/layout/InterconnectedBlockProcess"/>
    <dgm:cxn modelId="{C8A2E738-F563-468E-80D9-5D6D5D54C684}" type="presOf" srcId="{BDDBF3CD-CB92-49AD-A7B7-4A3AB72F226F}" destId="{4BD74E38-4320-4132-90F1-74C9E5309DE9}" srcOrd="0" destOrd="0" presId="urn:microsoft.com/office/officeart/2011/layout/InterconnectedBlockProcess"/>
    <dgm:cxn modelId="{FDA5565D-00EC-4DA5-B1E7-00B24BDF8B6A}" type="presOf" srcId="{232131BD-6948-48FE-A218-7DB6D2B21B45}" destId="{11455429-274A-4A16-BC0C-420F9B0E892B}" srcOrd="1" destOrd="1" presId="urn:microsoft.com/office/officeart/2011/layout/InterconnectedBlockProcess"/>
    <dgm:cxn modelId="{E7510F48-CC74-4610-9CD6-9F4987BAF7DB}" type="presOf" srcId="{50C1CD90-B704-4A49-B3A2-A147F468CF2D}" destId="{F36E4DB2-9638-4DAA-889C-D65F32CB3A11}" srcOrd="1" destOrd="0" presId="urn:microsoft.com/office/officeart/2011/layout/InterconnectedBlockProcess"/>
    <dgm:cxn modelId="{590EDE48-67C0-426F-94B0-27043B96D3B1}" type="presOf" srcId="{68153278-0AE0-4119-863F-8F7179B30150}" destId="{11455429-274A-4A16-BC0C-420F9B0E892B}" srcOrd="1" destOrd="0" presId="urn:microsoft.com/office/officeart/2011/layout/InterconnectedBlockProcess"/>
    <dgm:cxn modelId="{7C3D8649-1A06-43B8-801E-4B2350C8BA2F}" srcId="{42CAA9BF-62CF-47BF-ACE5-CBE0C16D7B5D}" destId="{BDDBF3CD-CB92-49AD-A7B7-4A3AB72F226F}" srcOrd="0" destOrd="0" parTransId="{B1E50320-F094-4206-9841-ED721BE946E4}" sibTransId="{959105D2-7E0E-4B46-A11E-F2D5259DF26C}"/>
    <dgm:cxn modelId="{4D690F55-7477-4D22-BBF1-A24364789020}" type="presOf" srcId="{516E7AA2-3A3F-46C5-91CE-EC7964044078}" destId="{6487F0BA-CB8F-4FA7-B72A-FD043A70A767}" srcOrd="0" destOrd="1" presId="urn:microsoft.com/office/officeart/2011/layout/InterconnectedBlockProcess"/>
    <dgm:cxn modelId="{6907DA7F-A6EC-4F8A-A5D1-2E35385D36E2}" srcId="{D21749C2-70A2-40D8-9189-5221FDCBF15B}" destId="{68153278-0AE0-4119-863F-8F7179B30150}" srcOrd="0" destOrd="0" parTransId="{3CEDCF42-6C5F-442B-BB34-BBC3771AAAD8}" sibTransId="{550F38A8-7A5A-4091-B1BD-E6C02782784F}"/>
    <dgm:cxn modelId="{99C6C290-50E0-414F-81B8-D09BCF9C39B9}" srcId="{BDDBF3CD-CB92-49AD-A7B7-4A3AB72F226F}" destId="{372C4762-0FD2-417E-8F38-DBF37A3801C8}" srcOrd="2" destOrd="0" parTransId="{1E8E74E9-7E02-4D76-8DE0-C274DD4F0D43}" sibTransId="{03849F35-2669-4B78-A85E-97391D7FFB9B}"/>
    <dgm:cxn modelId="{9CC6CC94-4085-4FFD-B47C-E5F230C62CB9}" type="presOf" srcId="{372C4762-0FD2-417E-8F38-DBF37A3801C8}" destId="{F36E4DB2-9638-4DAA-889C-D65F32CB3A11}" srcOrd="1" destOrd="2" presId="urn:microsoft.com/office/officeart/2011/layout/InterconnectedBlockProcess"/>
    <dgm:cxn modelId="{F77E959D-C53E-4F40-A27D-31FE59A5000B}" srcId="{D21749C2-70A2-40D8-9189-5221FDCBF15B}" destId="{A4759836-F48E-47A9-9917-578986496250}" srcOrd="2" destOrd="0" parTransId="{A1065DC7-98CE-4E0C-8A8E-70C37F972A43}" sibTransId="{591B8D35-59E1-402F-9691-BD8667B8685A}"/>
    <dgm:cxn modelId="{DA1D7BA2-A4B5-4CED-8852-7D670A460917}" srcId="{42CAA9BF-62CF-47BF-ACE5-CBE0C16D7B5D}" destId="{D21749C2-70A2-40D8-9189-5221FDCBF15B}" srcOrd="2" destOrd="0" parTransId="{66178F72-6CA0-426D-8510-32922431024E}" sibTransId="{7977D780-9281-4537-8E10-975A3BDE34BA}"/>
    <dgm:cxn modelId="{6DC6B1AE-928B-4FF5-9038-B38A4FC6D454}" srcId="{BDDBF3CD-CB92-49AD-A7B7-4A3AB72F226F}" destId="{516E7AA2-3A3F-46C5-91CE-EC7964044078}" srcOrd="1" destOrd="0" parTransId="{F4A3E706-1B31-4D3A-BFD3-0394D800774B}" sibTransId="{4488CC18-7D77-4544-BA0D-529F1EA3B0A4}"/>
    <dgm:cxn modelId="{50B9FFB2-AC82-4D5D-B00D-9B66E2EC6272}" type="presOf" srcId="{865A9CC8-443D-42BE-99F2-CB8A0246EC2A}" destId="{D6ADB191-F8A0-45F4-92FB-E7DF4CA5F628}" srcOrd="0" destOrd="0" presId="urn:microsoft.com/office/officeart/2011/layout/InterconnectedBlockProcess"/>
    <dgm:cxn modelId="{2F7380B3-CD7A-4882-AC34-CD42D8D4BA7E}" type="presOf" srcId="{5E326CEE-AA4B-49F6-9BE6-DF7BBE1E039A}" destId="{B4E7E4BB-58D8-4A89-B4B0-69D051E0C226}" srcOrd="1" destOrd="1" presId="urn:microsoft.com/office/officeart/2011/layout/InterconnectedBlockProcess"/>
    <dgm:cxn modelId="{EC08EAC0-83D9-4950-B8DD-E850DD9CCFE1}" srcId="{865A9CC8-443D-42BE-99F2-CB8A0246EC2A}" destId="{53FDF63B-2990-45E9-AE64-5BDC2546CFFA}" srcOrd="0" destOrd="0" parTransId="{FC855AF7-7675-45F6-9E14-944470E68AE8}" sibTransId="{15B544C1-6D5A-4898-92A7-9308E8BB43F3}"/>
    <dgm:cxn modelId="{09C02CC2-FF01-4331-B765-EA4DFC2777B6}" type="presOf" srcId="{42CAA9BF-62CF-47BF-ACE5-CBE0C16D7B5D}" destId="{655D6CE1-777F-4D1D-8851-A5A4DF8E84C5}" srcOrd="0" destOrd="0" presId="urn:microsoft.com/office/officeart/2011/layout/InterconnectedBlockProcess"/>
    <dgm:cxn modelId="{E2E558D4-5B35-4836-8E05-C893E0016B60}" type="presOf" srcId="{50C1CD90-B704-4A49-B3A2-A147F468CF2D}" destId="{6487F0BA-CB8F-4FA7-B72A-FD043A70A767}" srcOrd="0" destOrd="0" presId="urn:microsoft.com/office/officeart/2011/layout/InterconnectedBlockProcess"/>
    <dgm:cxn modelId="{09784AF4-E7BF-4447-B55B-0A20CFEBA710}" type="presOf" srcId="{372C4762-0FD2-417E-8F38-DBF37A3801C8}" destId="{6487F0BA-CB8F-4FA7-B72A-FD043A70A767}" srcOrd="0" destOrd="2" presId="urn:microsoft.com/office/officeart/2011/layout/InterconnectedBlockProcess"/>
    <dgm:cxn modelId="{31C9AFF9-6AE2-4A1A-A22C-1A1E60F46F8B}" type="presOf" srcId="{A4759836-F48E-47A9-9917-578986496250}" destId="{7D8B1103-CB08-48E3-83A6-042A74E8E4B6}" srcOrd="0" destOrd="2" presId="urn:microsoft.com/office/officeart/2011/layout/InterconnectedBlockProcess"/>
    <dgm:cxn modelId="{CEE4054A-1756-45EE-87D0-D69AB0CD105F}" type="presParOf" srcId="{655D6CE1-777F-4D1D-8851-A5A4DF8E84C5}" destId="{CFC10BD0-CEE7-400F-AB13-B5E79271908C}" srcOrd="0" destOrd="0" presId="urn:microsoft.com/office/officeart/2011/layout/InterconnectedBlockProcess"/>
    <dgm:cxn modelId="{A0B2AFC5-669E-4C2F-BE58-CE291BA33471}" type="presParOf" srcId="{CFC10BD0-CEE7-400F-AB13-B5E79271908C}" destId="{7D8B1103-CB08-48E3-83A6-042A74E8E4B6}" srcOrd="0" destOrd="0" presId="urn:microsoft.com/office/officeart/2011/layout/InterconnectedBlockProcess"/>
    <dgm:cxn modelId="{6BE31390-60DE-4352-A342-204952F3B414}" type="presParOf" srcId="{655D6CE1-777F-4D1D-8851-A5A4DF8E84C5}" destId="{11455429-274A-4A16-BC0C-420F9B0E892B}" srcOrd="1" destOrd="0" presId="urn:microsoft.com/office/officeart/2011/layout/InterconnectedBlockProcess"/>
    <dgm:cxn modelId="{4A9B42B9-8F12-46C3-8FE7-78918F8B4033}" type="presParOf" srcId="{655D6CE1-777F-4D1D-8851-A5A4DF8E84C5}" destId="{02F6658A-1634-4432-9263-4D13FE8B7818}" srcOrd="2" destOrd="0" presId="urn:microsoft.com/office/officeart/2011/layout/InterconnectedBlockProcess"/>
    <dgm:cxn modelId="{F2D7DE53-4797-4DE7-9DE6-CCDBFFCD7160}" type="presParOf" srcId="{655D6CE1-777F-4D1D-8851-A5A4DF8E84C5}" destId="{DBA8631C-242C-48D4-8E1C-7D92D406F00B}" srcOrd="3" destOrd="0" presId="urn:microsoft.com/office/officeart/2011/layout/InterconnectedBlockProcess"/>
    <dgm:cxn modelId="{DB0B587E-32ED-41F1-A72E-8B4EBED817BC}" type="presParOf" srcId="{DBA8631C-242C-48D4-8E1C-7D92D406F00B}" destId="{3ECB926A-899B-426A-B716-BBAA8E3CD5BC}" srcOrd="0" destOrd="0" presId="urn:microsoft.com/office/officeart/2011/layout/InterconnectedBlockProcess"/>
    <dgm:cxn modelId="{D850EEFD-D158-4BAD-8C47-A299192B61EF}" type="presParOf" srcId="{655D6CE1-777F-4D1D-8851-A5A4DF8E84C5}" destId="{B4E7E4BB-58D8-4A89-B4B0-69D051E0C226}" srcOrd="4" destOrd="0" presId="urn:microsoft.com/office/officeart/2011/layout/InterconnectedBlockProcess"/>
    <dgm:cxn modelId="{5C8017F3-F4D3-4124-8328-34C97F0A2A5B}" type="presParOf" srcId="{655D6CE1-777F-4D1D-8851-A5A4DF8E84C5}" destId="{D6ADB191-F8A0-45F4-92FB-E7DF4CA5F628}" srcOrd="5" destOrd="0" presId="urn:microsoft.com/office/officeart/2011/layout/InterconnectedBlockProcess"/>
    <dgm:cxn modelId="{05AADE5D-92EB-4B19-866A-C55F1213FCBC}" type="presParOf" srcId="{655D6CE1-777F-4D1D-8851-A5A4DF8E84C5}" destId="{303B4C33-418F-4946-A854-D3AAF974FF55}" srcOrd="6" destOrd="0" presId="urn:microsoft.com/office/officeart/2011/layout/InterconnectedBlockProcess"/>
    <dgm:cxn modelId="{6FB05E6A-B112-4B36-B451-1D265DEDDFDB}" type="presParOf" srcId="{303B4C33-418F-4946-A854-D3AAF974FF55}" destId="{6487F0BA-CB8F-4FA7-B72A-FD043A70A767}" srcOrd="0" destOrd="0" presId="urn:microsoft.com/office/officeart/2011/layout/InterconnectedBlockProcess"/>
    <dgm:cxn modelId="{3C21F895-637D-4917-9CBF-F54AD48A2A72}" type="presParOf" srcId="{655D6CE1-777F-4D1D-8851-A5A4DF8E84C5}" destId="{F36E4DB2-9638-4DAA-889C-D65F32CB3A11}" srcOrd="7" destOrd="0" presId="urn:microsoft.com/office/officeart/2011/layout/InterconnectedBlockProcess"/>
    <dgm:cxn modelId="{7FD3FCEE-70F9-4FC5-8F6F-BF963E044C0D}" type="presParOf" srcId="{655D6CE1-777F-4D1D-8851-A5A4DF8E84C5}" destId="{4BD74E38-4320-4132-90F1-74C9E5309DE9}" srcOrd="8" destOrd="0" presId="urn:microsoft.com/office/officeart/2011/layout/Interconnected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E1BE68-6951-461A-8EE9-E63B70B393A0}"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8CBB610B-DA23-49D4-8728-B2E6016EC38A}">
      <dgm:prSet/>
      <dgm:spPr>
        <a:solidFill>
          <a:schemeClr val="tx2"/>
        </a:solidFill>
      </dgm:spPr>
      <dgm:t>
        <a:bodyPr/>
        <a:lstStyle/>
        <a:p>
          <a:r>
            <a:rPr lang="en-US" dirty="0"/>
            <a:t>Tier 3 includes ALL students who need additional support that is intensive.</a:t>
          </a:r>
        </a:p>
      </dgm:t>
    </dgm:pt>
    <dgm:pt modelId="{FC39E4CF-2756-44D6-834A-514C28FCCF30}" type="parTrans" cxnId="{2CC46A16-2636-45E5-B0DC-1B7CE6A595C9}">
      <dgm:prSet/>
      <dgm:spPr/>
      <dgm:t>
        <a:bodyPr/>
        <a:lstStyle/>
        <a:p>
          <a:endParaRPr lang="en-US"/>
        </a:p>
      </dgm:t>
    </dgm:pt>
    <dgm:pt modelId="{7E634E80-7754-4335-AB1E-DB7826DDFC6B}" type="sibTrans" cxnId="{2CC46A16-2636-45E5-B0DC-1B7CE6A595C9}">
      <dgm:prSet/>
      <dgm:spPr/>
      <dgm:t>
        <a:bodyPr/>
        <a:lstStyle/>
        <a:p>
          <a:endParaRPr lang="en-US"/>
        </a:p>
      </dgm:t>
    </dgm:pt>
    <dgm:pt modelId="{E1817C95-CD98-4C9B-93C6-2B5807FD9EDE}">
      <dgm:prSet/>
      <dgm:spPr>
        <a:solidFill>
          <a:schemeClr val="tx2"/>
        </a:solidFill>
      </dgm:spPr>
      <dgm:t>
        <a:bodyPr/>
        <a:lstStyle/>
        <a:p>
          <a:r>
            <a:rPr lang="en-US" dirty="0"/>
            <a:t>It may be short term or unrelated to a diagnosis or eligibility determination.</a:t>
          </a:r>
        </a:p>
      </dgm:t>
    </dgm:pt>
    <dgm:pt modelId="{D93EEA15-9001-43A0-9681-B51E5987505A}" type="parTrans" cxnId="{99A396A9-2B7B-4AAE-B54B-A749073DF53E}">
      <dgm:prSet/>
      <dgm:spPr/>
      <dgm:t>
        <a:bodyPr/>
        <a:lstStyle/>
        <a:p>
          <a:endParaRPr lang="en-US"/>
        </a:p>
      </dgm:t>
    </dgm:pt>
    <dgm:pt modelId="{4AC73C12-A07E-4803-B292-B356BBD55E19}" type="sibTrans" cxnId="{99A396A9-2B7B-4AAE-B54B-A749073DF53E}">
      <dgm:prSet/>
      <dgm:spPr/>
      <dgm:t>
        <a:bodyPr/>
        <a:lstStyle/>
        <a:p>
          <a:endParaRPr lang="en-US"/>
        </a:p>
      </dgm:t>
    </dgm:pt>
    <dgm:pt modelId="{02519190-A6A8-4E03-AD05-C788C78F5BFA}" type="pres">
      <dgm:prSet presAssocID="{42E1BE68-6951-461A-8EE9-E63B70B393A0}" presName="linear" presStyleCnt="0">
        <dgm:presLayoutVars>
          <dgm:animLvl val="lvl"/>
          <dgm:resizeHandles val="exact"/>
        </dgm:presLayoutVars>
      </dgm:prSet>
      <dgm:spPr/>
    </dgm:pt>
    <dgm:pt modelId="{86831CBF-F71E-4559-9D47-2D9BA56D2EF9}" type="pres">
      <dgm:prSet presAssocID="{8CBB610B-DA23-49D4-8728-B2E6016EC38A}" presName="parentText" presStyleLbl="node1" presStyleIdx="0" presStyleCnt="2">
        <dgm:presLayoutVars>
          <dgm:chMax val="0"/>
          <dgm:bulletEnabled val="1"/>
        </dgm:presLayoutVars>
      </dgm:prSet>
      <dgm:spPr/>
    </dgm:pt>
    <dgm:pt modelId="{793FE63B-20D0-4CE4-9CC1-8E9808E30CAC}" type="pres">
      <dgm:prSet presAssocID="{7E634E80-7754-4335-AB1E-DB7826DDFC6B}" presName="spacer" presStyleCnt="0"/>
      <dgm:spPr/>
    </dgm:pt>
    <dgm:pt modelId="{35DC8AF9-EFDB-4630-BCFA-B66307AAAE50}" type="pres">
      <dgm:prSet presAssocID="{E1817C95-CD98-4C9B-93C6-2B5807FD9EDE}" presName="parentText" presStyleLbl="node1" presStyleIdx="1" presStyleCnt="2">
        <dgm:presLayoutVars>
          <dgm:chMax val="0"/>
          <dgm:bulletEnabled val="1"/>
        </dgm:presLayoutVars>
      </dgm:prSet>
      <dgm:spPr/>
    </dgm:pt>
  </dgm:ptLst>
  <dgm:cxnLst>
    <dgm:cxn modelId="{2CC46A16-2636-45E5-B0DC-1B7CE6A595C9}" srcId="{42E1BE68-6951-461A-8EE9-E63B70B393A0}" destId="{8CBB610B-DA23-49D4-8728-B2E6016EC38A}" srcOrd="0" destOrd="0" parTransId="{FC39E4CF-2756-44D6-834A-514C28FCCF30}" sibTransId="{7E634E80-7754-4335-AB1E-DB7826DDFC6B}"/>
    <dgm:cxn modelId="{1C3CB34B-44A5-4836-85DC-99FCD9998F67}" type="presOf" srcId="{8CBB610B-DA23-49D4-8728-B2E6016EC38A}" destId="{86831CBF-F71E-4559-9D47-2D9BA56D2EF9}" srcOrd="0" destOrd="0" presId="urn:microsoft.com/office/officeart/2005/8/layout/vList2"/>
    <dgm:cxn modelId="{3796F276-BF03-49EA-98C9-D78171B1ACDF}" type="presOf" srcId="{E1817C95-CD98-4C9B-93C6-2B5807FD9EDE}" destId="{35DC8AF9-EFDB-4630-BCFA-B66307AAAE50}" srcOrd="0" destOrd="0" presId="urn:microsoft.com/office/officeart/2005/8/layout/vList2"/>
    <dgm:cxn modelId="{99A396A9-2B7B-4AAE-B54B-A749073DF53E}" srcId="{42E1BE68-6951-461A-8EE9-E63B70B393A0}" destId="{E1817C95-CD98-4C9B-93C6-2B5807FD9EDE}" srcOrd="1" destOrd="0" parTransId="{D93EEA15-9001-43A0-9681-B51E5987505A}" sibTransId="{4AC73C12-A07E-4803-B292-B356BBD55E19}"/>
    <dgm:cxn modelId="{DF77CAAB-A6A1-4D88-A3FF-92D8A9BB2D86}" type="presOf" srcId="{42E1BE68-6951-461A-8EE9-E63B70B393A0}" destId="{02519190-A6A8-4E03-AD05-C788C78F5BFA}" srcOrd="0" destOrd="0" presId="urn:microsoft.com/office/officeart/2005/8/layout/vList2"/>
    <dgm:cxn modelId="{76C9969F-544A-49ED-86E7-5DC66E84FE7F}" type="presParOf" srcId="{02519190-A6A8-4E03-AD05-C788C78F5BFA}" destId="{86831CBF-F71E-4559-9D47-2D9BA56D2EF9}" srcOrd="0" destOrd="0" presId="urn:microsoft.com/office/officeart/2005/8/layout/vList2"/>
    <dgm:cxn modelId="{715B557E-A386-4BEF-A435-B28D5F187F0D}" type="presParOf" srcId="{02519190-A6A8-4E03-AD05-C788C78F5BFA}" destId="{793FE63B-20D0-4CE4-9CC1-8E9808E30CAC}" srcOrd="1" destOrd="0" presId="urn:microsoft.com/office/officeart/2005/8/layout/vList2"/>
    <dgm:cxn modelId="{C1DCAA27-F2B9-4DB7-9375-177CCB24ECD3}" type="presParOf" srcId="{02519190-A6A8-4E03-AD05-C788C78F5BFA}" destId="{35DC8AF9-EFDB-4630-BCFA-B66307AAAE50}"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E1BE68-6951-461A-8EE9-E63B70B393A0}"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E1817C95-CD98-4C9B-93C6-2B5807FD9EDE}">
      <dgm:prSet/>
      <dgm:spPr>
        <a:solidFill>
          <a:schemeClr val="tx2"/>
        </a:solidFill>
      </dgm:spPr>
      <dgm:t>
        <a:bodyPr/>
        <a:lstStyle/>
        <a:p>
          <a:r>
            <a:rPr lang="en-US" dirty="0"/>
            <a:t>School-based teams are more likely to develop and implement plans that are </a:t>
          </a:r>
          <a:r>
            <a:rPr lang="en-US" b="1" dirty="0"/>
            <a:t>contextually relevant .</a:t>
          </a:r>
        </a:p>
      </dgm:t>
    </dgm:pt>
    <dgm:pt modelId="{D93EEA15-9001-43A0-9681-B51E5987505A}" type="parTrans" cxnId="{99A396A9-2B7B-4AAE-B54B-A749073DF53E}">
      <dgm:prSet/>
      <dgm:spPr/>
      <dgm:t>
        <a:bodyPr/>
        <a:lstStyle/>
        <a:p>
          <a:endParaRPr lang="en-US"/>
        </a:p>
      </dgm:t>
    </dgm:pt>
    <dgm:pt modelId="{4AC73C12-A07E-4803-B292-B356BBD55E19}" type="sibTrans" cxnId="{99A396A9-2B7B-4AAE-B54B-A749073DF53E}">
      <dgm:prSet/>
      <dgm:spPr/>
      <dgm:t>
        <a:bodyPr/>
        <a:lstStyle/>
        <a:p>
          <a:endParaRPr lang="en-US"/>
        </a:p>
      </dgm:t>
    </dgm:pt>
    <dgm:pt modelId="{01D159E3-C69A-409C-BFB7-FBAF78948735}">
      <dgm:prSet/>
      <dgm:spPr>
        <a:solidFill>
          <a:schemeClr val="tx2"/>
        </a:solidFill>
      </dgm:spPr>
      <dgm:t>
        <a:bodyPr/>
        <a:lstStyle/>
        <a:p>
          <a:r>
            <a:rPr lang="en-US" dirty="0"/>
            <a:t>School-based teams that include content specialists are more likely to develop </a:t>
          </a:r>
          <a:r>
            <a:rPr lang="en-US" b="1" dirty="0"/>
            <a:t>technically adequate </a:t>
          </a:r>
          <a:r>
            <a:rPr lang="en-US" dirty="0"/>
            <a:t>plans that are also contextually relevant!</a:t>
          </a:r>
        </a:p>
      </dgm:t>
    </dgm:pt>
    <dgm:pt modelId="{C0AD09D4-111C-41FD-9525-E0ADBF8DFE51}" type="parTrans" cxnId="{9F421E11-CC54-4175-83ED-5CFB5C301DCD}">
      <dgm:prSet/>
      <dgm:spPr/>
      <dgm:t>
        <a:bodyPr/>
        <a:lstStyle/>
        <a:p>
          <a:endParaRPr lang="en-US"/>
        </a:p>
      </dgm:t>
    </dgm:pt>
    <dgm:pt modelId="{48FA74ED-5648-4010-A329-6B2E9170B4FC}" type="sibTrans" cxnId="{9F421E11-CC54-4175-83ED-5CFB5C301DCD}">
      <dgm:prSet/>
      <dgm:spPr/>
      <dgm:t>
        <a:bodyPr/>
        <a:lstStyle/>
        <a:p>
          <a:endParaRPr lang="en-US"/>
        </a:p>
      </dgm:t>
    </dgm:pt>
    <dgm:pt modelId="{02519190-A6A8-4E03-AD05-C788C78F5BFA}" type="pres">
      <dgm:prSet presAssocID="{42E1BE68-6951-461A-8EE9-E63B70B393A0}" presName="linear" presStyleCnt="0">
        <dgm:presLayoutVars>
          <dgm:animLvl val="lvl"/>
          <dgm:resizeHandles val="exact"/>
        </dgm:presLayoutVars>
      </dgm:prSet>
      <dgm:spPr/>
    </dgm:pt>
    <dgm:pt modelId="{35DC8AF9-EFDB-4630-BCFA-B66307AAAE50}" type="pres">
      <dgm:prSet presAssocID="{E1817C95-CD98-4C9B-93C6-2B5807FD9EDE}" presName="parentText" presStyleLbl="node1" presStyleIdx="0" presStyleCnt="2">
        <dgm:presLayoutVars>
          <dgm:chMax val="0"/>
          <dgm:bulletEnabled val="1"/>
        </dgm:presLayoutVars>
      </dgm:prSet>
      <dgm:spPr/>
    </dgm:pt>
    <dgm:pt modelId="{0F238EB1-CFD2-46DA-A6DF-4EF6F3F4838C}" type="pres">
      <dgm:prSet presAssocID="{4AC73C12-A07E-4803-B292-B356BBD55E19}" presName="spacer" presStyleCnt="0"/>
      <dgm:spPr/>
    </dgm:pt>
    <dgm:pt modelId="{EB9D1C8C-80D6-41D7-8F15-A9ACFF3FB3D9}" type="pres">
      <dgm:prSet presAssocID="{01D159E3-C69A-409C-BFB7-FBAF78948735}" presName="parentText" presStyleLbl="node1" presStyleIdx="1" presStyleCnt="2">
        <dgm:presLayoutVars>
          <dgm:chMax val="0"/>
          <dgm:bulletEnabled val="1"/>
        </dgm:presLayoutVars>
      </dgm:prSet>
      <dgm:spPr/>
    </dgm:pt>
  </dgm:ptLst>
  <dgm:cxnLst>
    <dgm:cxn modelId="{9F421E11-CC54-4175-83ED-5CFB5C301DCD}" srcId="{42E1BE68-6951-461A-8EE9-E63B70B393A0}" destId="{01D159E3-C69A-409C-BFB7-FBAF78948735}" srcOrd="1" destOrd="0" parTransId="{C0AD09D4-111C-41FD-9525-E0ADBF8DFE51}" sibTransId="{48FA74ED-5648-4010-A329-6B2E9170B4FC}"/>
    <dgm:cxn modelId="{C6A47746-09B8-4C9A-ABE0-BDDBC5EB4CEC}" type="presOf" srcId="{01D159E3-C69A-409C-BFB7-FBAF78948735}" destId="{EB9D1C8C-80D6-41D7-8F15-A9ACFF3FB3D9}" srcOrd="0" destOrd="0" presId="urn:microsoft.com/office/officeart/2005/8/layout/vList2"/>
    <dgm:cxn modelId="{3796F276-BF03-49EA-98C9-D78171B1ACDF}" type="presOf" srcId="{E1817C95-CD98-4C9B-93C6-2B5807FD9EDE}" destId="{35DC8AF9-EFDB-4630-BCFA-B66307AAAE50}" srcOrd="0" destOrd="0" presId="urn:microsoft.com/office/officeart/2005/8/layout/vList2"/>
    <dgm:cxn modelId="{99A396A9-2B7B-4AAE-B54B-A749073DF53E}" srcId="{42E1BE68-6951-461A-8EE9-E63B70B393A0}" destId="{E1817C95-CD98-4C9B-93C6-2B5807FD9EDE}" srcOrd="0" destOrd="0" parTransId="{D93EEA15-9001-43A0-9681-B51E5987505A}" sibTransId="{4AC73C12-A07E-4803-B292-B356BBD55E19}"/>
    <dgm:cxn modelId="{DF77CAAB-A6A1-4D88-A3FF-92D8A9BB2D86}" type="presOf" srcId="{42E1BE68-6951-461A-8EE9-E63B70B393A0}" destId="{02519190-A6A8-4E03-AD05-C788C78F5BFA}" srcOrd="0" destOrd="0" presId="urn:microsoft.com/office/officeart/2005/8/layout/vList2"/>
    <dgm:cxn modelId="{C1DCAA27-F2B9-4DB7-9375-177CCB24ECD3}" type="presParOf" srcId="{02519190-A6A8-4E03-AD05-C788C78F5BFA}" destId="{35DC8AF9-EFDB-4630-BCFA-B66307AAAE50}" srcOrd="0" destOrd="0" presId="urn:microsoft.com/office/officeart/2005/8/layout/vList2"/>
    <dgm:cxn modelId="{CDF2A400-7F33-4E11-A8B9-32A8163621C7}" type="presParOf" srcId="{02519190-A6A8-4E03-AD05-C788C78F5BFA}" destId="{0F238EB1-CFD2-46DA-A6DF-4EF6F3F4838C}" srcOrd="1" destOrd="0" presId="urn:microsoft.com/office/officeart/2005/8/layout/vList2"/>
    <dgm:cxn modelId="{4C42AE32-555F-4270-A7B4-DE20EB71E05F}" type="presParOf" srcId="{02519190-A6A8-4E03-AD05-C788C78F5BFA}" destId="{EB9D1C8C-80D6-41D7-8F15-A9ACFF3FB3D9}"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A9E443-6FB4-4E9C-95E9-3ACB6668365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9CC101A-9566-410F-A618-5EC77356F404}">
      <dgm:prSet custT="1"/>
      <dgm:spPr/>
      <dgm:t>
        <a:bodyPr/>
        <a:lstStyle/>
        <a:p>
          <a:pPr>
            <a:lnSpc>
              <a:spcPct val="100000"/>
            </a:lnSpc>
          </a:pPr>
          <a:r>
            <a:rPr lang="en-US" sz="3600" b="1" dirty="0"/>
            <a:t>Antecedents </a:t>
          </a:r>
          <a:r>
            <a:rPr lang="en-US" sz="1800" dirty="0"/>
            <a:t>– What happened before problem behavior that makes it more or less likely and allow you to “PREVENT” problem behavior from occurring.</a:t>
          </a:r>
        </a:p>
      </dgm:t>
    </dgm:pt>
    <dgm:pt modelId="{E8520BF4-4F88-4D00-9EC1-D20BB42FE8C2}" type="parTrans" cxnId="{B6FC7938-FB44-4D84-85A5-F73856D9F8BF}">
      <dgm:prSet/>
      <dgm:spPr/>
      <dgm:t>
        <a:bodyPr/>
        <a:lstStyle/>
        <a:p>
          <a:endParaRPr lang="en-US"/>
        </a:p>
      </dgm:t>
    </dgm:pt>
    <dgm:pt modelId="{B1862791-0978-4A1A-BB00-70CC319DF2B0}" type="sibTrans" cxnId="{B6FC7938-FB44-4D84-85A5-F73856D9F8BF}">
      <dgm:prSet/>
      <dgm:spPr/>
      <dgm:t>
        <a:bodyPr/>
        <a:lstStyle/>
        <a:p>
          <a:endParaRPr lang="en-US"/>
        </a:p>
      </dgm:t>
    </dgm:pt>
    <dgm:pt modelId="{FA9A038F-D25D-4A4C-A295-2FB49EE935B5}">
      <dgm:prSet custT="1"/>
      <dgm:spPr/>
      <dgm:t>
        <a:bodyPr/>
        <a:lstStyle/>
        <a:p>
          <a:pPr>
            <a:lnSpc>
              <a:spcPct val="100000"/>
            </a:lnSpc>
          </a:pPr>
          <a:r>
            <a:rPr lang="en-US" sz="3600" b="1" dirty="0"/>
            <a:t>Behavior </a:t>
          </a:r>
          <a:r>
            <a:rPr lang="en-US" sz="1800" dirty="0"/>
            <a:t>– Clearly define the problem behavior AND TEACH appropriate behavior to replace problem behavior – same reason (function).</a:t>
          </a:r>
        </a:p>
      </dgm:t>
    </dgm:pt>
    <dgm:pt modelId="{F05170B4-6ED0-436E-9400-275385B29DDA}" type="parTrans" cxnId="{96BFDF7B-0506-46D0-A765-8F36C6A227CF}">
      <dgm:prSet/>
      <dgm:spPr/>
      <dgm:t>
        <a:bodyPr/>
        <a:lstStyle/>
        <a:p>
          <a:endParaRPr lang="en-US"/>
        </a:p>
      </dgm:t>
    </dgm:pt>
    <dgm:pt modelId="{0ACC0DA5-9156-446E-828B-711C0D72145B}" type="sibTrans" cxnId="{96BFDF7B-0506-46D0-A765-8F36C6A227CF}">
      <dgm:prSet/>
      <dgm:spPr/>
      <dgm:t>
        <a:bodyPr/>
        <a:lstStyle/>
        <a:p>
          <a:endParaRPr lang="en-US"/>
        </a:p>
      </dgm:t>
    </dgm:pt>
    <dgm:pt modelId="{DC8141C0-5F40-41B5-88AD-680F2817A6A0}">
      <dgm:prSet custT="1"/>
      <dgm:spPr/>
      <dgm:t>
        <a:bodyPr/>
        <a:lstStyle/>
        <a:p>
          <a:pPr>
            <a:lnSpc>
              <a:spcPct val="100000"/>
            </a:lnSpc>
          </a:pPr>
          <a:r>
            <a:rPr lang="en-US" sz="3600" b="1" dirty="0"/>
            <a:t>Consequences</a:t>
          </a:r>
          <a:r>
            <a:rPr lang="en-US" sz="3600" dirty="0"/>
            <a:t> </a:t>
          </a:r>
          <a:r>
            <a:rPr lang="en-US" sz="1800" dirty="0"/>
            <a:t>– REINFORCE appropriate behavior you want to see and decrease reinforcement for problem behavior.</a:t>
          </a:r>
        </a:p>
      </dgm:t>
    </dgm:pt>
    <dgm:pt modelId="{E1CEBEE6-EBDA-4C51-ADA2-7798B42B70C9}" type="parTrans" cxnId="{A22682B4-19E2-4558-9124-65703CFE82B3}">
      <dgm:prSet/>
      <dgm:spPr/>
      <dgm:t>
        <a:bodyPr/>
        <a:lstStyle/>
        <a:p>
          <a:endParaRPr lang="en-US"/>
        </a:p>
      </dgm:t>
    </dgm:pt>
    <dgm:pt modelId="{360C8D88-EAB9-4656-92A1-E4DF75F793E4}" type="sibTrans" cxnId="{A22682B4-19E2-4558-9124-65703CFE82B3}">
      <dgm:prSet/>
      <dgm:spPr/>
      <dgm:t>
        <a:bodyPr/>
        <a:lstStyle/>
        <a:p>
          <a:endParaRPr lang="en-US"/>
        </a:p>
      </dgm:t>
    </dgm:pt>
    <dgm:pt modelId="{890033F1-E79C-4DF8-BC9B-054C5ED692EC}">
      <dgm:prSet custT="1"/>
      <dgm:spPr/>
      <dgm:t>
        <a:bodyPr/>
        <a:lstStyle/>
        <a:p>
          <a:pPr>
            <a:lnSpc>
              <a:spcPct val="100000"/>
            </a:lnSpc>
          </a:pPr>
          <a:r>
            <a:rPr lang="en-US" sz="3600" b="1" dirty="0"/>
            <a:t>Lifestyle Context </a:t>
          </a:r>
          <a:r>
            <a:rPr lang="en-US" sz="1800" dirty="0"/>
            <a:t>– Understanding how what you learn fits into the context of the student’s life, classroom, school, etc.  Using person-centered planning techniques to understand the student’s life goals, strengths, needs, support network, etc.</a:t>
          </a:r>
        </a:p>
      </dgm:t>
    </dgm:pt>
    <dgm:pt modelId="{213DA603-2B0C-4B03-A16C-2E557A552B73}" type="parTrans" cxnId="{781999DE-E988-4D35-B1F9-CB76F7E3E450}">
      <dgm:prSet/>
      <dgm:spPr/>
      <dgm:t>
        <a:bodyPr/>
        <a:lstStyle/>
        <a:p>
          <a:endParaRPr lang="en-US"/>
        </a:p>
      </dgm:t>
    </dgm:pt>
    <dgm:pt modelId="{34E319B9-47F9-486B-9377-F2F1303C96D1}" type="sibTrans" cxnId="{781999DE-E988-4D35-B1F9-CB76F7E3E450}">
      <dgm:prSet/>
      <dgm:spPr/>
      <dgm:t>
        <a:bodyPr/>
        <a:lstStyle/>
        <a:p>
          <a:endParaRPr lang="en-US"/>
        </a:p>
      </dgm:t>
    </dgm:pt>
    <dgm:pt modelId="{CF4F634F-BC76-4377-B8C6-9E32682AA4CA}" type="pres">
      <dgm:prSet presAssocID="{68A9E443-6FB4-4E9C-95E9-3ACB66683653}" presName="root" presStyleCnt="0">
        <dgm:presLayoutVars>
          <dgm:dir/>
          <dgm:resizeHandles val="exact"/>
        </dgm:presLayoutVars>
      </dgm:prSet>
      <dgm:spPr/>
    </dgm:pt>
    <dgm:pt modelId="{BD1F2F7B-5D0B-4CA1-8D56-2794158535B7}" type="pres">
      <dgm:prSet presAssocID="{C9CC101A-9566-410F-A618-5EC77356F404}" presName="compNode" presStyleCnt="0"/>
      <dgm:spPr/>
    </dgm:pt>
    <dgm:pt modelId="{1207E687-F0DB-4D4C-87E9-34516C5C101E}" type="pres">
      <dgm:prSet presAssocID="{C9CC101A-9566-410F-A618-5EC77356F404}" presName="bgRect" presStyleLbl="bgShp" presStyleIdx="0" presStyleCnt="4" custLinFactNeighborY="2954"/>
      <dgm:spPr/>
    </dgm:pt>
    <dgm:pt modelId="{4916416C-1659-457A-9354-86FE516C3D3C}" type="pres">
      <dgm:prSet presAssocID="{C9CC101A-9566-410F-A618-5EC77356F404}" presName="iconRect" presStyleLbl="node1" presStyleIdx="0" presStyleCnt="4" custScaleX="175795" custScaleY="175875"/>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4000" r="-4000"/>
          </a:stretch>
        </a:blipFill>
        <a:ln>
          <a:noFill/>
        </a:ln>
      </dgm:spPr>
    </dgm:pt>
    <dgm:pt modelId="{36FB6223-1BD2-4781-AA9E-9A677BA7FC53}" type="pres">
      <dgm:prSet presAssocID="{C9CC101A-9566-410F-A618-5EC77356F404}" presName="spaceRect" presStyleCnt="0"/>
      <dgm:spPr/>
    </dgm:pt>
    <dgm:pt modelId="{021A9148-1FBC-46DC-868D-54323B858C2C}" type="pres">
      <dgm:prSet presAssocID="{C9CC101A-9566-410F-A618-5EC77356F404}" presName="parTx" presStyleLbl="revTx" presStyleIdx="0" presStyleCnt="4" custLinFactNeighborX="-1411" custLinFactNeighborY="-9222">
        <dgm:presLayoutVars>
          <dgm:chMax val="0"/>
          <dgm:chPref val="0"/>
        </dgm:presLayoutVars>
      </dgm:prSet>
      <dgm:spPr/>
    </dgm:pt>
    <dgm:pt modelId="{043AAB32-1BCD-40C6-94B0-5803EFB834EE}" type="pres">
      <dgm:prSet presAssocID="{B1862791-0978-4A1A-BB00-70CC319DF2B0}" presName="sibTrans" presStyleCnt="0"/>
      <dgm:spPr/>
    </dgm:pt>
    <dgm:pt modelId="{9344B5AF-4B0F-4F32-8350-AB9220DAB55D}" type="pres">
      <dgm:prSet presAssocID="{FA9A038F-D25D-4A4C-A295-2FB49EE935B5}" presName="compNode" presStyleCnt="0"/>
      <dgm:spPr/>
    </dgm:pt>
    <dgm:pt modelId="{D7439C6B-E7BA-49D6-9789-D2D023318D88}" type="pres">
      <dgm:prSet presAssocID="{FA9A038F-D25D-4A4C-A295-2FB49EE935B5}" presName="bgRect" presStyleLbl="bgShp" presStyleIdx="1" presStyleCnt="4"/>
      <dgm:spPr/>
    </dgm:pt>
    <dgm:pt modelId="{0179158E-7D85-4C3D-8111-0D29EECD90FB}" type="pres">
      <dgm:prSet presAssocID="{FA9A038F-D25D-4A4C-A295-2FB49EE935B5}" presName="iconRect" presStyleLbl="node1" presStyleIdx="1" presStyleCnt="4" custScaleX="183842" custScaleY="158467"/>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a:noFill/>
        </a:ln>
      </dgm:spPr>
    </dgm:pt>
    <dgm:pt modelId="{54DC886F-633C-449C-9EF1-B8D71BB40669}" type="pres">
      <dgm:prSet presAssocID="{FA9A038F-D25D-4A4C-A295-2FB49EE935B5}" presName="spaceRect" presStyleCnt="0"/>
      <dgm:spPr/>
    </dgm:pt>
    <dgm:pt modelId="{4073375E-B6EA-4B5D-876B-AFF7E1234234}" type="pres">
      <dgm:prSet presAssocID="{FA9A038F-D25D-4A4C-A295-2FB49EE935B5}" presName="parTx" presStyleLbl="revTx" presStyleIdx="1" presStyleCnt="4" custLinFactNeighborX="-149" custLinFactNeighborY="-15386">
        <dgm:presLayoutVars>
          <dgm:chMax val="0"/>
          <dgm:chPref val="0"/>
        </dgm:presLayoutVars>
      </dgm:prSet>
      <dgm:spPr/>
    </dgm:pt>
    <dgm:pt modelId="{B0568590-FB69-4C6E-8F70-0859A554F4FD}" type="pres">
      <dgm:prSet presAssocID="{0ACC0DA5-9156-446E-828B-711C0D72145B}" presName="sibTrans" presStyleCnt="0"/>
      <dgm:spPr/>
    </dgm:pt>
    <dgm:pt modelId="{D4988CD8-4B2C-4F3D-9535-FAB42052B4FF}" type="pres">
      <dgm:prSet presAssocID="{DC8141C0-5F40-41B5-88AD-680F2817A6A0}" presName="compNode" presStyleCnt="0"/>
      <dgm:spPr/>
    </dgm:pt>
    <dgm:pt modelId="{F5E1B79F-F9C5-451D-9B69-8E2223BC1F70}" type="pres">
      <dgm:prSet presAssocID="{DC8141C0-5F40-41B5-88AD-680F2817A6A0}" presName="bgRect" presStyleLbl="bgShp" presStyleIdx="2" presStyleCnt="4"/>
      <dgm:spPr/>
    </dgm:pt>
    <dgm:pt modelId="{2C5C6A0D-5D37-4C8E-82C8-A974102C6DC2}" type="pres">
      <dgm:prSet presAssocID="{DC8141C0-5F40-41B5-88AD-680F2817A6A0}" presName="iconRect" presStyleLbl="node1" presStyleIdx="2" presStyleCnt="4" custScaleX="178477" custScaleY="170402"/>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ln>
          <a:noFill/>
        </a:ln>
      </dgm:spPr>
    </dgm:pt>
    <dgm:pt modelId="{5DE8EA1B-4A65-4701-BBA7-3618D45CF194}" type="pres">
      <dgm:prSet presAssocID="{DC8141C0-5F40-41B5-88AD-680F2817A6A0}" presName="spaceRect" presStyleCnt="0"/>
      <dgm:spPr/>
    </dgm:pt>
    <dgm:pt modelId="{97DCF63B-F31D-4AF1-A4B6-2E16C7998EC5}" type="pres">
      <dgm:prSet presAssocID="{DC8141C0-5F40-41B5-88AD-680F2817A6A0}" presName="parTx" presStyleLbl="revTx" presStyleIdx="2" presStyleCnt="4" custLinFactNeighborY="-15797">
        <dgm:presLayoutVars>
          <dgm:chMax val="0"/>
          <dgm:chPref val="0"/>
        </dgm:presLayoutVars>
      </dgm:prSet>
      <dgm:spPr/>
    </dgm:pt>
    <dgm:pt modelId="{4422DE07-AF08-4E35-85F8-54C721F703F6}" type="pres">
      <dgm:prSet presAssocID="{360C8D88-EAB9-4656-92A1-E4DF75F793E4}" presName="sibTrans" presStyleCnt="0"/>
      <dgm:spPr/>
    </dgm:pt>
    <dgm:pt modelId="{4C983C83-6033-4CBC-9118-DA745F28E1DC}" type="pres">
      <dgm:prSet presAssocID="{890033F1-E79C-4DF8-BC9B-054C5ED692EC}" presName="compNode" presStyleCnt="0"/>
      <dgm:spPr/>
    </dgm:pt>
    <dgm:pt modelId="{663FB6FE-F8C8-490F-B36E-E09C6D73C4B7}" type="pres">
      <dgm:prSet presAssocID="{890033F1-E79C-4DF8-BC9B-054C5ED692EC}" presName="bgRect" presStyleLbl="bgShp" presStyleIdx="3" presStyleCnt="4" custScaleY="113339"/>
      <dgm:spPr/>
    </dgm:pt>
    <dgm:pt modelId="{BF67F3FF-E05B-4511-AC57-344D4794F51B}" type="pres">
      <dgm:prSet presAssocID="{890033F1-E79C-4DF8-BC9B-054C5ED692EC}" presName="iconRect" presStyleLbl="node1" presStyleIdx="3" presStyleCnt="4" custScaleX="167659" custScaleY="181567"/>
      <dgm:spPr>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17000" r="-17000"/>
          </a:stretch>
        </a:blipFill>
        <a:ln>
          <a:noFill/>
        </a:ln>
      </dgm:spPr>
    </dgm:pt>
    <dgm:pt modelId="{68DC5913-1905-4D49-BB39-E224B1C5A1F4}" type="pres">
      <dgm:prSet presAssocID="{890033F1-E79C-4DF8-BC9B-054C5ED692EC}" presName="spaceRect" presStyleCnt="0"/>
      <dgm:spPr/>
    </dgm:pt>
    <dgm:pt modelId="{251AE3E0-CACB-44F7-9716-29A1D43D830F}" type="pres">
      <dgm:prSet presAssocID="{890033F1-E79C-4DF8-BC9B-054C5ED692EC}" presName="parTx" presStyleLbl="revTx" presStyleIdx="3" presStyleCnt="4" custLinFactNeighborX="228" custLinFactNeighborY="-3297">
        <dgm:presLayoutVars>
          <dgm:chMax val="0"/>
          <dgm:chPref val="0"/>
        </dgm:presLayoutVars>
      </dgm:prSet>
      <dgm:spPr/>
    </dgm:pt>
  </dgm:ptLst>
  <dgm:cxnLst>
    <dgm:cxn modelId="{21E5DA23-3F2C-4305-9F0B-34B243465CB7}" type="presOf" srcId="{68A9E443-6FB4-4E9C-95E9-3ACB66683653}" destId="{CF4F634F-BC76-4377-B8C6-9E32682AA4CA}" srcOrd="0" destOrd="0" presId="urn:microsoft.com/office/officeart/2018/2/layout/IconVerticalSolidList"/>
    <dgm:cxn modelId="{66EE522F-01A0-4B40-8DE3-E19A0F362A16}" type="presOf" srcId="{C9CC101A-9566-410F-A618-5EC77356F404}" destId="{021A9148-1FBC-46DC-868D-54323B858C2C}" srcOrd="0" destOrd="0" presId="urn:microsoft.com/office/officeart/2018/2/layout/IconVerticalSolidList"/>
    <dgm:cxn modelId="{FC7A1D30-CC24-4CA1-A3B0-DBD5BA848A7C}" type="presOf" srcId="{FA9A038F-D25D-4A4C-A295-2FB49EE935B5}" destId="{4073375E-B6EA-4B5D-876B-AFF7E1234234}" srcOrd="0" destOrd="0" presId="urn:microsoft.com/office/officeart/2018/2/layout/IconVerticalSolidList"/>
    <dgm:cxn modelId="{B6FC7938-FB44-4D84-85A5-F73856D9F8BF}" srcId="{68A9E443-6FB4-4E9C-95E9-3ACB66683653}" destId="{C9CC101A-9566-410F-A618-5EC77356F404}" srcOrd="0" destOrd="0" parTransId="{E8520BF4-4F88-4D00-9EC1-D20BB42FE8C2}" sibTransId="{B1862791-0978-4A1A-BB00-70CC319DF2B0}"/>
    <dgm:cxn modelId="{96DBD549-98E5-49BE-A4A6-DE2A518CF3CD}" type="presOf" srcId="{DC8141C0-5F40-41B5-88AD-680F2817A6A0}" destId="{97DCF63B-F31D-4AF1-A4B6-2E16C7998EC5}" srcOrd="0" destOrd="0" presId="urn:microsoft.com/office/officeart/2018/2/layout/IconVerticalSolidList"/>
    <dgm:cxn modelId="{96BFDF7B-0506-46D0-A765-8F36C6A227CF}" srcId="{68A9E443-6FB4-4E9C-95E9-3ACB66683653}" destId="{FA9A038F-D25D-4A4C-A295-2FB49EE935B5}" srcOrd="1" destOrd="0" parTransId="{F05170B4-6ED0-436E-9400-275385B29DDA}" sibTransId="{0ACC0DA5-9156-446E-828B-711C0D72145B}"/>
    <dgm:cxn modelId="{7C75BB80-A3C6-4723-A908-76F645827DCE}" type="presOf" srcId="{890033F1-E79C-4DF8-BC9B-054C5ED692EC}" destId="{251AE3E0-CACB-44F7-9716-29A1D43D830F}" srcOrd="0" destOrd="0" presId="urn:microsoft.com/office/officeart/2018/2/layout/IconVerticalSolidList"/>
    <dgm:cxn modelId="{A22682B4-19E2-4558-9124-65703CFE82B3}" srcId="{68A9E443-6FB4-4E9C-95E9-3ACB66683653}" destId="{DC8141C0-5F40-41B5-88AD-680F2817A6A0}" srcOrd="2" destOrd="0" parTransId="{E1CEBEE6-EBDA-4C51-ADA2-7798B42B70C9}" sibTransId="{360C8D88-EAB9-4656-92A1-E4DF75F793E4}"/>
    <dgm:cxn modelId="{781999DE-E988-4D35-B1F9-CB76F7E3E450}" srcId="{68A9E443-6FB4-4E9C-95E9-3ACB66683653}" destId="{890033F1-E79C-4DF8-BC9B-054C5ED692EC}" srcOrd="3" destOrd="0" parTransId="{213DA603-2B0C-4B03-A16C-2E557A552B73}" sibTransId="{34E319B9-47F9-486B-9377-F2F1303C96D1}"/>
    <dgm:cxn modelId="{CF4A6412-257F-487C-893C-3B755BADC4AC}" type="presParOf" srcId="{CF4F634F-BC76-4377-B8C6-9E32682AA4CA}" destId="{BD1F2F7B-5D0B-4CA1-8D56-2794158535B7}" srcOrd="0" destOrd="0" presId="urn:microsoft.com/office/officeart/2018/2/layout/IconVerticalSolidList"/>
    <dgm:cxn modelId="{EE951441-1259-45FA-B415-CB914F63E735}" type="presParOf" srcId="{BD1F2F7B-5D0B-4CA1-8D56-2794158535B7}" destId="{1207E687-F0DB-4D4C-87E9-34516C5C101E}" srcOrd="0" destOrd="0" presId="urn:microsoft.com/office/officeart/2018/2/layout/IconVerticalSolidList"/>
    <dgm:cxn modelId="{D12281E5-42DB-4AF8-BC53-EFBC569D29F2}" type="presParOf" srcId="{BD1F2F7B-5D0B-4CA1-8D56-2794158535B7}" destId="{4916416C-1659-457A-9354-86FE516C3D3C}" srcOrd="1" destOrd="0" presId="urn:microsoft.com/office/officeart/2018/2/layout/IconVerticalSolidList"/>
    <dgm:cxn modelId="{10EAA1BD-7B75-4968-A8F4-E51544C62A01}" type="presParOf" srcId="{BD1F2F7B-5D0B-4CA1-8D56-2794158535B7}" destId="{36FB6223-1BD2-4781-AA9E-9A677BA7FC53}" srcOrd="2" destOrd="0" presId="urn:microsoft.com/office/officeart/2018/2/layout/IconVerticalSolidList"/>
    <dgm:cxn modelId="{9EE811AA-75B1-424D-87D1-1D998FD0B0D7}" type="presParOf" srcId="{BD1F2F7B-5D0B-4CA1-8D56-2794158535B7}" destId="{021A9148-1FBC-46DC-868D-54323B858C2C}" srcOrd="3" destOrd="0" presId="urn:microsoft.com/office/officeart/2018/2/layout/IconVerticalSolidList"/>
    <dgm:cxn modelId="{ED49E402-229A-4AA7-A96B-E48D16862F6B}" type="presParOf" srcId="{CF4F634F-BC76-4377-B8C6-9E32682AA4CA}" destId="{043AAB32-1BCD-40C6-94B0-5803EFB834EE}" srcOrd="1" destOrd="0" presId="urn:microsoft.com/office/officeart/2018/2/layout/IconVerticalSolidList"/>
    <dgm:cxn modelId="{92C9F0EC-06CC-4FDF-BD8F-4A8C1E4909C8}" type="presParOf" srcId="{CF4F634F-BC76-4377-B8C6-9E32682AA4CA}" destId="{9344B5AF-4B0F-4F32-8350-AB9220DAB55D}" srcOrd="2" destOrd="0" presId="urn:microsoft.com/office/officeart/2018/2/layout/IconVerticalSolidList"/>
    <dgm:cxn modelId="{DBB2615A-E840-4827-BD16-0644625395D8}" type="presParOf" srcId="{9344B5AF-4B0F-4F32-8350-AB9220DAB55D}" destId="{D7439C6B-E7BA-49D6-9789-D2D023318D88}" srcOrd="0" destOrd="0" presId="urn:microsoft.com/office/officeart/2018/2/layout/IconVerticalSolidList"/>
    <dgm:cxn modelId="{3BF51CAE-4E85-4109-BD58-7E6C035890BB}" type="presParOf" srcId="{9344B5AF-4B0F-4F32-8350-AB9220DAB55D}" destId="{0179158E-7D85-4C3D-8111-0D29EECD90FB}" srcOrd="1" destOrd="0" presId="urn:microsoft.com/office/officeart/2018/2/layout/IconVerticalSolidList"/>
    <dgm:cxn modelId="{D23E253F-0D0D-4935-BDC9-D830B9ADCC40}" type="presParOf" srcId="{9344B5AF-4B0F-4F32-8350-AB9220DAB55D}" destId="{54DC886F-633C-449C-9EF1-B8D71BB40669}" srcOrd="2" destOrd="0" presId="urn:microsoft.com/office/officeart/2018/2/layout/IconVerticalSolidList"/>
    <dgm:cxn modelId="{92B2A0FC-C3CE-4F4B-B0E0-41D2074DE6E6}" type="presParOf" srcId="{9344B5AF-4B0F-4F32-8350-AB9220DAB55D}" destId="{4073375E-B6EA-4B5D-876B-AFF7E1234234}" srcOrd="3" destOrd="0" presId="urn:microsoft.com/office/officeart/2018/2/layout/IconVerticalSolidList"/>
    <dgm:cxn modelId="{AB293DD3-DDDB-40DD-B361-26A751DBDE97}" type="presParOf" srcId="{CF4F634F-BC76-4377-B8C6-9E32682AA4CA}" destId="{B0568590-FB69-4C6E-8F70-0859A554F4FD}" srcOrd="3" destOrd="0" presId="urn:microsoft.com/office/officeart/2018/2/layout/IconVerticalSolidList"/>
    <dgm:cxn modelId="{9F4D5644-33AC-430E-83D1-B51A941772CC}" type="presParOf" srcId="{CF4F634F-BC76-4377-B8C6-9E32682AA4CA}" destId="{D4988CD8-4B2C-4F3D-9535-FAB42052B4FF}" srcOrd="4" destOrd="0" presId="urn:microsoft.com/office/officeart/2018/2/layout/IconVerticalSolidList"/>
    <dgm:cxn modelId="{EF24C22F-62B0-441E-961C-8DCA7801787C}" type="presParOf" srcId="{D4988CD8-4B2C-4F3D-9535-FAB42052B4FF}" destId="{F5E1B79F-F9C5-451D-9B69-8E2223BC1F70}" srcOrd="0" destOrd="0" presId="urn:microsoft.com/office/officeart/2018/2/layout/IconVerticalSolidList"/>
    <dgm:cxn modelId="{89211DD7-C9AB-4E6C-AF87-AA2E16A70E8F}" type="presParOf" srcId="{D4988CD8-4B2C-4F3D-9535-FAB42052B4FF}" destId="{2C5C6A0D-5D37-4C8E-82C8-A974102C6DC2}" srcOrd="1" destOrd="0" presId="urn:microsoft.com/office/officeart/2018/2/layout/IconVerticalSolidList"/>
    <dgm:cxn modelId="{E328786C-ED87-46BF-9D45-39920551A3E2}" type="presParOf" srcId="{D4988CD8-4B2C-4F3D-9535-FAB42052B4FF}" destId="{5DE8EA1B-4A65-4701-BBA7-3618D45CF194}" srcOrd="2" destOrd="0" presId="urn:microsoft.com/office/officeart/2018/2/layout/IconVerticalSolidList"/>
    <dgm:cxn modelId="{9DD97B3E-152F-4C53-ACB7-4B35C7B0D29E}" type="presParOf" srcId="{D4988CD8-4B2C-4F3D-9535-FAB42052B4FF}" destId="{97DCF63B-F31D-4AF1-A4B6-2E16C7998EC5}" srcOrd="3" destOrd="0" presId="urn:microsoft.com/office/officeart/2018/2/layout/IconVerticalSolidList"/>
    <dgm:cxn modelId="{DD182F8F-EB60-46D9-87CE-FA6A10383E96}" type="presParOf" srcId="{CF4F634F-BC76-4377-B8C6-9E32682AA4CA}" destId="{4422DE07-AF08-4E35-85F8-54C721F703F6}" srcOrd="5" destOrd="0" presId="urn:microsoft.com/office/officeart/2018/2/layout/IconVerticalSolidList"/>
    <dgm:cxn modelId="{DBD7606A-7571-4FAA-9581-EB16BCB0614C}" type="presParOf" srcId="{CF4F634F-BC76-4377-B8C6-9E32682AA4CA}" destId="{4C983C83-6033-4CBC-9118-DA745F28E1DC}" srcOrd="6" destOrd="0" presId="urn:microsoft.com/office/officeart/2018/2/layout/IconVerticalSolidList"/>
    <dgm:cxn modelId="{6B55AF1C-96F8-457B-9C91-E1C61E1A3E7F}" type="presParOf" srcId="{4C983C83-6033-4CBC-9118-DA745F28E1DC}" destId="{663FB6FE-F8C8-490F-B36E-E09C6D73C4B7}" srcOrd="0" destOrd="0" presId="urn:microsoft.com/office/officeart/2018/2/layout/IconVerticalSolidList"/>
    <dgm:cxn modelId="{FC6A79EA-D789-4087-A424-97B486A1375B}" type="presParOf" srcId="{4C983C83-6033-4CBC-9118-DA745F28E1DC}" destId="{BF67F3FF-E05B-4511-AC57-344D4794F51B}" srcOrd="1" destOrd="0" presId="urn:microsoft.com/office/officeart/2018/2/layout/IconVerticalSolidList"/>
    <dgm:cxn modelId="{73C45D68-FF88-4EAE-80F9-FA85D1C92D4B}" type="presParOf" srcId="{4C983C83-6033-4CBC-9118-DA745F28E1DC}" destId="{68DC5913-1905-4D49-BB39-E224B1C5A1F4}" srcOrd="2" destOrd="0" presId="urn:microsoft.com/office/officeart/2018/2/layout/IconVerticalSolidList"/>
    <dgm:cxn modelId="{452301F4-4AD0-437B-8565-62BBBD7769DC}" type="presParOf" srcId="{4C983C83-6033-4CBC-9118-DA745F28E1DC}" destId="{251AE3E0-CACB-44F7-9716-29A1D43D830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2A6E57-5D65-4276-A591-E546F2D27CF8}" type="doc">
      <dgm:prSet loTypeId="urn:microsoft.com/office/officeart/2005/8/layout/venn1" loCatId="relationship" qsTypeId="urn:microsoft.com/office/officeart/2005/8/quickstyle/simple1" qsCatId="simple" csTypeId="urn:microsoft.com/office/officeart/2005/8/colors/colorful1" csCatId="colorful" phldr="1"/>
      <dgm:spPr/>
    </dgm:pt>
    <dgm:pt modelId="{DE86F9DF-125A-4F3C-8AD9-A3E0F4B53B1C}">
      <dgm:prSet phldrT="[Text]"/>
      <dgm:spPr>
        <a:solidFill>
          <a:schemeClr val="accent6">
            <a:lumMod val="20000"/>
            <a:lumOff val="80000"/>
          </a:schemeClr>
        </a:solidFill>
      </dgm:spPr>
      <dgm:t>
        <a:bodyPr/>
        <a:lstStyle/>
        <a:p>
          <a:pPr algn="ctr"/>
          <a:endParaRPr lang="en-US" dirty="0"/>
        </a:p>
        <a:p>
          <a:pPr algn="ctr"/>
          <a:r>
            <a:rPr lang="en-US" b="1" dirty="0"/>
            <a:t>Outcome</a:t>
          </a:r>
        </a:p>
        <a:p>
          <a:pPr algn="ctr"/>
          <a:endParaRPr lang="en-US" dirty="0"/>
        </a:p>
      </dgm:t>
    </dgm:pt>
    <dgm:pt modelId="{B938294B-A34A-496F-BEB5-DE152D1D4660}" type="sibTrans" cxnId="{F0561B13-D36B-42D4-BBB1-053EB08BDC0F}">
      <dgm:prSet/>
      <dgm:spPr/>
      <dgm:t>
        <a:bodyPr/>
        <a:lstStyle/>
        <a:p>
          <a:pPr algn="ctr"/>
          <a:endParaRPr lang="en-US"/>
        </a:p>
      </dgm:t>
    </dgm:pt>
    <dgm:pt modelId="{A1239EB8-A859-48F6-B0AB-2EF894E2F730}" type="parTrans" cxnId="{F0561B13-D36B-42D4-BBB1-053EB08BDC0F}">
      <dgm:prSet/>
      <dgm:spPr/>
      <dgm:t>
        <a:bodyPr/>
        <a:lstStyle/>
        <a:p>
          <a:pPr algn="ctr"/>
          <a:endParaRPr lang="en-US"/>
        </a:p>
      </dgm:t>
    </dgm:pt>
    <dgm:pt modelId="{A03F29BF-1B3A-44B9-A12D-480287F59172}">
      <dgm:prSet phldrT="[Text]"/>
      <dgm:spPr>
        <a:solidFill>
          <a:schemeClr val="accent6">
            <a:alpha val="50000"/>
          </a:schemeClr>
        </a:solidFill>
      </dgm:spPr>
      <dgm:t>
        <a:bodyPr/>
        <a:lstStyle/>
        <a:p>
          <a:pPr algn="ctr"/>
          <a:r>
            <a:rPr lang="en-US" b="1" dirty="0"/>
            <a:t>Fidelity</a:t>
          </a:r>
        </a:p>
      </dgm:t>
    </dgm:pt>
    <dgm:pt modelId="{3E77BA01-14B5-4FF4-98DF-58A5E9C93A43}" type="sibTrans" cxnId="{A6AF1AB2-45DD-4BC1-8D27-03DD2FFB00C4}">
      <dgm:prSet/>
      <dgm:spPr/>
      <dgm:t>
        <a:bodyPr/>
        <a:lstStyle/>
        <a:p>
          <a:pPr algn="ctr"/>
          <a:endParaRPr lang="en-US"/>
        </a:p>
      </dgm:t>
    </dgm:pt>
    <dgm:pt modelId="{B233BDF9-5405-4DCA-BEA1-FB854A105BFC}" type="parTrans" cxnId="{A6AF1AB2-45DD-4BC1-8D27-03DD2FFB00C4}">
      <dgm:prSet/>
      <dgm:spPr/>
      <dgm:t>
        <a:bodyPr/>
        <a:lstStyle/>
        <a:p>
          <a:pPr algn="ctr"/>
          <a:endParaRPr lang="en-US"/>
        </a:p>
      </dgm:t>
    </dgm:pt>
    <dgm:pt modelId="{C8B9C252-3DA6-4416-937E-48C3F595AA87}" type="pres">
      <dgm:prSet presAssocID="{F22A6E57-5D65-4276-A591-E546F2D27CF8}" presName="compositeShape" presStyleCnt="0">
        <dgm:presLayoutVars>
          <dgm:chMax val="7"/>
          <dgm:dir/>
          <dgm:resizeHandles val="exact"/>
        </dgm:presLayoutVars>
      </dgm:prSet>
      <dgm:spPr/>
    </dgm:pt>
    <dgm:pt modelId="{B6A209A2-FEEF-4CA2-BCAE-09C92308FA96}" type="pres">
      <dgm:prSet presAssocID="{DE86F9DF-125A-4F3C-8AD9-A3E0F4B53B1C}" presName="circ1" presStyleLbl="vennNode1" presStyleIdx="0" presStyleCnt="2"/>
      <dgm:spPr/>
    </dgm:pt>
    <dgm:pt modelId="{0E43F4D0-C0F5-4F63-BCB9-F80B1959093B}" type="pres">
      <dgm:prSet presAssocID="{DE86F9DF-125A-4F3C-8AD9-A3E0F4B53B1C}" presName="circ1Tx" presStyleLbl="revTx" presStyleIdx="0" presStyleCnt="0">
        <dgm:presLayoutVars>
          <dgm:chMax val="0"/>
          <dgm:chPref val="0"/>
          <dgm:bulletEnabled val="1"/>
        </dgm:presLayoutVars>
      </dgm:prSet>
      <dgm:spPr/>
    </dgm:pt>
    <dgm:pt modelId="{C0B36CB5-A48D-4699-9B3C-67F24944AB64}" type="pres">
      <dgm:prSet presAssocID="{A03F29BF-1B3A-44B9-A12D-480287F59172}" presName="circ2" presStyleLbl="vennNode1" presStyleIdx="1" presStyleCnt="2" custLinFactNeighborX="-817" custLinFactNeighborY="-2304"/>
      <dgm:spPr/>
    </dgm:pt>
    <dgm:pt modelId="{5C0E1946-75AE-4720-8ED5-8085E8BAE677}" type="pres">
      <dgm:prSet presAssocID="{A03F29BF-1B3A-44B9-A12D-480287F59172}" presName="circ2Tx" presStyleLbl="revTx" presStyleIdx="0" presStyleCnt="0">
        <dgm:presLayoutVars>
          <dgm:chMax val="0"/>
          <dgm:chPref val="0"/>
          <dgm:bulletEnabled val="1"/>
        </dgm:presLayoutVars>
      </dgm:prSet>
      <dgm:spPr/>
    </dgm:pt>
  </dgm:ptLst>
  <dgm:cxnLst>
    <dgm:cxn modelId="{F0561B13-D36B-42D4-BBB1-053EB08BDC0F}" srcId="{F22A6E57-5D65-4276-A591-E546F2D27CF8}" destId="{DE86F9DF-125A-4F3C-8AD9-A3E0F4B53B1C}" srcOrd="0" destOrd="0" parTransId="{A1239EB8-A859-48F6-B0AB-2EF894E2F730}" sibTransId="{B938294B-A34A-496F-BEB5-DE152D1D4660}"/>
    <dgm:cxn modelId="{85BB7A2B-D80A-411E-BAD8-ADF8389C7E69}" type="presOf" srcId="{DE86F9DF-125A-4F3C-8AD9-A3E0F4B53B1C}" destId="{B6A209A2-FEEF-4CA2-BCAE-09C92308FA96}" srcOrd="0" destOrd="0" presId="urn:microsoft.com/office/officeart/2005/8/layout/venn1"/>
    <dgm:cxn modelId="{A121B1A4-DA35-4651-A632-80CF6950A4EB}" type="presOf" srcId="{F22A6E57-5D65-4276-A591-E546F2D27CF8}" destId="{C8B9C252-3DA6-4416-937E-48C3F595AA87}" srcOrd="0" destOrd="0" presId="urn:microsoft.com/office/officeart/2005/8/layout/venn1"/>
    <dgm:cxn modelId="{4EDA7DB0-F577-4045-A0C7-29F6493D2FA2}" type="presOf" srcId="{A03F29BF-1B3A-44B9-A12D-480287F59172}" destId="{C0B36CB5-A48D-4699-9B3C-67F24944AB64}" srcOrd="0" destOrd="0" presId="urn:microsoft.com/office/officeart/2005/8/layout/venn1"/>
    <dgm:cxn modelId="{A6AF1AB2-45DD-4BC1-8D27-03DD2FFB00C4}" srcId="{F22A6E57-5D65-4276-A591-E546F2D27CF8}" destId="{A03F29BF-1B3A-44B9-A12D-480287F59172}" srcOrd="1" destOrd="0" parTransId="{B233BDF9-5405-4DCA-BEA1-FB854A105BFC}" sibTransId="{3E77BA01-14B5-4FF4-98DF-58A5E9C93A43}"/>
    <dgm:cxn modelId="{ECD5A9C8-4DB4-472D-AD91-5AEC22441695}" type="presOf" srcId="{A03F29BF-1B3A-44B9-A12D-480287F59172}" destId="{5C0E1946-75AE-4720-8ED5-8085E8BAE677}" srcOrd="1" destOrd="0" presId="urn:microsoft.com/office/officeart/2005/8/layout/venn1"/>
    <dgm:cxn modelId="{C90A1EDA-9D8E-470F-B801-3448D22C34B6}" type="presOf" srcId="{DE86F9DF-125A-4F3C-8AD9-A3E0F4B53B1C}" destId="{0E43F4D0-C0F5-4F63-BCB9-F80B1959093B}" srcOrd="1" destOrd="0" presId="urn:microsoft.com/office/officeart/2005/8/layout/venn1"/>
    <dgm:cxn modelId="{82B4A536-FB96-4504-92EB-3E9834287C4D}" type="presParOf" srcId="{C8B9C252-3DA6-4416-937E-48C3F595AA87}" destId="{B6A209A2-FEEF-4CA2-BCAE-09C92308FA96}" srcOrd="0" destOrd="0" presId="urn:microsoft.com/office/officeart/2005/8/layout/venn1"/>
    <dgm:cxn modelId="{E755CBE9-1102-4706-B58F-39B59B25EC75}" type="presParOf" srcId="{C8B9C252-3DA6-4416-937E-48C3F595AA87}" destId="{0E43F4D0-C0F5-4F63-BCB9-F80B1959093B}" srcOrd="1" destOrd="0" presId="urn:microsoft.com/office/officeart/2005/8/layout/venn1"/>
    <dgm:cxn modelId="{8ADD1FCC-BABC-4933-B119-B136FF7C9C77}" type="presParOf" srcId="{C8B9C252-3DA6-4416-937E-48C3F595AA87}" destId="{C0B36CB5-A48D-4699-9B3C-67F24944AB64}" srcOrd="2" destOrd="0" presId="urn:microsoft.com/office/officeart/2005/8/layout/venn1"/>
    <dgm:cxn modelId="{83412DA8-C4D4-4757-8FEA-D38D9E77DBEB}" type="presParOf" srcId="{C8B9C252-3DA6-4416-937E-48C3F595AA87}" destId="{5C0E1946-75AE-4720-8ED5-8085E8BAE677}"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22A6E57-5D65-4276-A591-E546F2D27CF8}" type="doc">
      <dgm:prSet loTypeId="urn:microsoft.com/office/officeart/2005/8/layout/venn1" loCatId="relationship" qsTypeId="urn:microsoft.com/office/officeart/2005/8/quickstyle/simple1" qsCatId="simple" csTypeId="urn:microsoft.com/office/officeart/2005/8/colors/colorful1" csCatId="colorful" phldr="1"/>
      <dgm:spPr/>
    </dgm:pt>
    <dgm:pt modelId="{DE86F9DF-125A-4F3C-8AD9-A3E0F4B53B1C}">
      <dgm:prSet phldrT="[Text]"/>
      <dgm:spPr>
        <a:solidFill>
          <a:schemeClr val="accent6">
            <a:lumMod val="20000"/>
            <a:lumOff val="80000"/>
          </a:schemeClr>
        </a:solidFill>
      </dgm:spPr>
      <dgm:t>
        <a:bodyPr/>
        <a:lstStyle/>
        <a:p>
          <a:pPr algn="ctr"/>
          <a:endParaRPr lang="en-US" dirty="0"/>
        </a:p>
        <a:p>
          <a:pPr algn="ctr"/>
          <a:r>
            <a:rPr lang="en-US" b="1" dirty="0"/>
            <a:t>Outcome</a:t>
          </a:r>
        </a:p>
        <a:p>
          <a:pPr algn="ctr"/>
          <a:endParaRPr lang="en-US" dirty="0"/>
        </a:p>
      </dgm:t>
    </dgm:pt>
    <dgm:pt modelId="{B938294B-A34A-496F-BEB5-DE152D1D4660}" type="sibTrans" cxnId="{F0561B13-D36B-42D4-BBB1-053EB08BDC0F}">
      <dgm:prSet/>
      <dgm:spPr/>
      <dgm:t>
        <a:bodyPr/>
        <a:lstStyle/>
        <a:p>
          <a:pPr algn="ctr"/>
          <a:endParaRPr lang="en-US"/>
        </a:p>
      </dgm:t>
    </dgm:pt>
    <dgm:pt modelId="{A1239EB8-A859-48F6-B0AB-2EF894E2F730}" type="parTrans" cxnId="{F0561B13-D36B-42D4-BBB1-053EB08BDC0F}">
      <dgm:prSet/>
      <dgm:spPr/>
      <dgm:t>
        <a:bodyPr/>
        <a:lstStyle/>
        <a:p>
          <a:pPr algn="ctr"/>
          <a:endParaRPr lang="en-US"/>
        </a:p>
      </dgm:t>
    </dgm:pt>
    <dgm:pt modelId="{A03F29BF-1B3A-44B9-A12D-480287F59172}">
      <dgm:prSet phldrT="[Text]"/>
      <dgm:spPr>
        <a:solidFill>
          <a:schemeClr val="accent6">
            <a:alpha val="50000"/>
          </a:schemeClr>
        </a:solidFill>
      </dgm:spPr>
      <dgm:t>
        <a:bodyPr/>
        <a:lstStyle/>
        <a:p>
          <a:pPr algn="ctr"/>
          <a:r>
            <a:rPr lang="en-US" b="1" dirty="0"/>
            <a:t>Fidelity</a:t>
          </a:r>
        </a:p>
      </dgm:t>
    </dgm:pt>
    <dgm:pt modelId="{3E77BA01-14B5-4FF4-98DF-58A5E9C93A43}" type="sibTrans" cxnId="{A6AF1AB2-45DD-4BC1-8D27-03DD2FFB00C4}">
      <dgm:prSet/>
      <dgm:spPr/>
      <dgm:t>
        <a:bodyPr/>
        <a:lstStyle/>
        <a:p>
          <a:pPr algn="ctr"/>
          <a:endParaRPr lang="en-US"/>
        </a:p>
      </dgm:t>
    </dgm:pt>
    <dgm:pt modelId="{B233BDF9-5405-4DCA-BEA1-FB854A105BFC}" type="parTrans" cxnId="{A6AF1AB2-45DD-4BC1-8D27-03DD2FFB00C4}">
      <dgm:prSet/>
      <dgm:spPr/>
      <dgm:t>
        <a:bodyPr/>
        <a:lstStyle/>
        <a:p>
          <a:pPr algn="ctr"/>
          <a:endParaRPr lang="en-US"/>
        </a:p>
      </dgm:t>
    </dgm:pt>
    <dgm:pt modelId="{C8B9C252-3DA6-4416-937E-48C3F595AA87}" type="pres">
      <dgm:prSet presAssocID="{F22A6E57-5D65-4276-A591-E546F2D27CF8}" presName="compositeShape" presStyleCnt="0">
        <dgm:presLayoutVars>
          <dgm:chMax val="7"/>
          <dgm:dir/>
          <dgm:resizeHandles val="exact"/>
        </dgm:presLayoutVars>
      </dgm:prSet>
      <dgm:spPr/>
    </dgm:pt>
    <dgm:pt modelId="{B6A209A2-FEEF-4CA2-BCAE-09C92308FA96}" type="pres">
      <dgm:prSet presAssocID="{DE86F9DF-125A-4F3C-8AD9-A3E0F4B53B1C}" presName="circ1" presStyleLbl="vennNode1" presStyleIdx="0" presStyleCnt="2"/>
      <dgm:spPr/>
    </dgm:pt>
    <dgm:pt modelId="{0E43F4D0-C0F5-4F63-BCB9-F80B1959093B}" type="pres">
      <dgm:prSet presAssocID="{DE86F9DF-125A-4F3C-8AD9-A3E0F4B53B1C}" presName="circ1Tx" presStyleLbl="revTx" presStyleIdx="0" presStyleCnt="0">
        <dgm:presLayoutVars>
          <dgm:chMax val="0"/>
          <dgm:chPref val="0"/>
          <dgm:bulletEnabled val="1"/>
        </dgm:presLayoutVars>
      </dgm:prSet>
      <dgm:spPr/>
    </dgm:pt>
    <dgm:pt modelId="{C0B36CB5-A48D-4699-9B3C-67F24944AB64}" type="pres">
      <dgm:prSet presAssocID="{A03F29BF-1B3A-44B9-A12D-480287F59172}" presName="circ2" presStyleLbl="vennNode1" presStyleIdx="1" presStyleCnt="2" custLinFactNeighborX="-817" custLinFactNeighborY="-2304"/>
      <dgm:spPr/>
    </dgm:pt>
    <dgm:pt modelId="{5C0E1946-75AE-4720-8ED5-8085E8BAE677}" type="pres">
      <dgm:prSet presAssocID="{A03F29BF-1B3A-44B9-A12D-480287F59172}" presName="circ2Tx" presStyleLbl="revTx" presStyleIdx="0" presStyleCnt="0">
        <dgm:presLayoutVars>
          <dgm:chMax val="0"/>
          <dgm:chPref val="0"/>
          <dgm:bulletEnabled val="1"/>
        </dgm:presLayoutVars>
      </dgm:prSet>
      <dgm:spPr/>
    </dgm:pt>
  </dgm:ptLst>
  <dgm:cxnLst>
    <dgm:cxn modelId="{F0561B13-D36B-42D4-BBB1-053EB08BDC0F}" srcId="{F22A6E57-5D65-4276-A591-E546F2D27CF8}" destId="{DE86F9DF-125A-4F3C-8AD9-A3E0F4B53B1C}" srcOrd="0" destOrd="0" parTransId="{A1239EB8-A859-48F6-B0AB-2EF894E2F730}" sibTransId="{B938294B-A34A-496F-BEB5-DE152D1D4660}"/>
    <dgm:cxn modelId="{85BB7A2B-D80A-411E-BAD8-ADF8389C7E69}" type="presOf" srcId="{DE86F9DF-125A-4F3C-8AD9-A3E0F4B53B1C}" destId="{B6A209A2-FEEF-4CA2-BCAE-09C92308FA96}" srcOrd="0" destOrd="0" presId="urn:microsoft.com/office/officeart/2005/8/layout/venn1"/>
    <dgm:cxn modelId="{A121B1A4-DA35-4651-A632-80CF6950A4EB}" type="presOf" srcId="{F22A6E57-5D65-4276-A591-E546F2D27CF8}" destId="{C8B9C252-3DA6-4416-937E-48C3F595AA87}" srcOrd="0" destOrd="0" presId="urn:microsoft.com/office/officeart/2005/8/layout/venn1"/>
    <dgm:cxn modelId="{4EDA7DB0-F577-4045-A0C7-29F6493D2FA2}" type="presOf" srcId="{A03F29BF-1B3A-44B9-A12D-480287F59172}" destId="{C0B36CB5-A48D-4699-9B3C-67F24944AB64}" srcOrd="0" destOrd="0" presId="urn:microsoft.com/office/officeart/2005/8/layout/venn1"/>
    <dgm:cxn modelId="{A6AF1AB2-45DD-4BC1-8D27-03DD2FFB00C4}" srcId="{F22A6E57-5D65-4276-A591-E546F2D27CF8}" destId="{A03F29BF-1B3A-44B9-A12D-480287F59172}" srcOrd="1" destOrd="0" parTransId="{B233BDF9-5405-4DCA-BEA1-FB854A105BFC}" sibTransId="{3E77BA01-14B5-4FF4-98DF-58A5E9C93A43}"/>
    <dgm:cxn modelId="{ECD5A9C8-4DB4-472D-AD91-5AEC22441695}" type="presOf" srcId="{A03F29BF-1B3A-44B9-A12D-480287F59172}" destId="{5C0E1946-75AE-4720-8ED5-8085E8BAE677}" srcOrd="1" destOrd="0" presId="urn:microsoft.com/office/officeart/2005/8/layout/venn1"/>
    <dgm:cxn modelId="{C90A1EDA-9D8E-470F-B801-3448D22C34B6}" type="presOf" srcId="{DE86F9DF-125A-4F3C-8AD9-A3E0F4B53B1C}" destId="{0E43F4D0-C0F5-4F63-BCB9-F80B1959093B}" srcOrd="1" destOrd="0" presId="urn:microsoft.com/office/officeart/2005/8/layout/venn1"/>
    <dgm:cxn modelId="{82B4A536-FB96-4504-92EB-3E9834287C4D}" type="presParOf" srcId="{C8B9C252-3DA6-4416-937E-48C3F595AA87}" destId="{B6A209A2-FEEF-4CA2-BCAE-09C92308FA96}" srcOrd="0" destOrd="0" presId="urn:microsoft.com/office/officeart/2005/8/layout/venn1"/>
    <dgm:cxn modelId="{E755CBE9-1102-4706-B58F-39B59B25EC75}" type="presParOf" srcId="{C8B9C252-3DA6-4416-937E-48C3F595AA87}" destId="{0E43F4D0-C0F5-4F63-BCB9-F80B1959093B}" srcOrd="1" destOrd="0" presId="urn:microsoft.com/office/officeart/2005/8/layout/venn1"/>
    <dgm:cxn modelId="{8ADD1FCC-BABC-4933-B119-B136FF7C9C77}" type="presParOf" srcId="{C8B9C252-3DA6-4416-937E-48C3F595AA87}" destId="{C0B36CB5-A48D-4699-9B3C-67F24944AB64}" srcOrd="2" destOrd="0" presId="urn:microsoft.com/office/officeart/2005/8/layout/venn1"/>
    <dgm:cxn modelId="{83412DA8-C4D4-4757-8FEA-D38D9E77DBEB}" type="presParOf" srcId="{C8B9C252-3DA6-4416-937E-48C3F595AA87}" destId="{5C0E1946-75AE-4720-8ED5-8085E8BAE677}"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B1103-CB08-48E3-83A6-042A74E8E4B6}">
      <dsp:nvSpPr>
        <dsp:cNvPr id="0" name=""/>
        <dsp:cNvSpPr/>
      </dsp:nvSpPr>
      <dsp:spPr>
        <a:xfrm>
          <a:off x="7294706" y="1554720"/>
          <a:ext cx="3282253" cy="7294004"/>
        </a:xfrm>
        <a:prstGeom prst="wedgeRectCallout">
          <a:avLst>
            <a:gd name="adj1" fmla="val 0"/>
            <a:gd name="adj2" fmla="val 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0" tIns="82550" rIns="82550" bIns="82550" numCol="1" spcCol="1270" anchor="t" anchorCtr="0">
          <a:noAutofit/>
        </a:bodyPr>
        <a:lstStyle/>
        <a:p>
          <a:pPr marL="0" lvl="0" indent="0" algn="ctr" defTabSz="1155700">
            <a:lnSpc>
              <a:spcPct val="90000"/>
            </a:lnSpc>
            <a:spcBef>
              <a:spcPct val="0"/>
            </a:spcBef>
            <a:spcAft>
              <a:spcPct val="35000"/>
            </a:spcAft>
            <a:buNone/>
          </a:pPr>
          <a:r>
            <a:rPr lang="en-US" sz="2600" b="1" kern="1200" dirty="0"/>
            <a:t>WRAP AROUND</a:t>
          </a:r>
        </a:p>
        <a:p>
          <a:pPr marL="0" lvl="0" indent="0" algn="ctr" defTabSz="1155700">
            <a:lnSpc>
              <a:spcPct val="90000"/>
            </a:lnSpc>
            <a:spcBef>
              <a:spcPct val="0"/>
            </a:spcBef>
            <a:spcAft>
              <a:spcPct val="35000"/>
            </a:spcAft>
            <a:buNone/>
          </a:pPr>
          <a:r>
            <a:rPr lang="en-US" sz="2600" kern="1200" dirty="0">
              <a:latin typeface="Century Gothic" panose="020B0502020202020204" pitchFamily="34" charset="0"/>
            </a:rPr>
            <a:t>Example:</a:t>
          </a:r>
        </a:p>
        <a:p>
          <a:pPr marL="0" lvl="0" indent="0" algn="ctr" defTabSz="1155700">
            <a:lnSpc>
              <a:spcPct val="90000"/>
            </a:lnSpc>
            <a:spcBef>
              <a:spcPct val="0"/>
            </a:spcBef>
            <a:spcAft>
              <a:spcPct val="35000"/>
            </a:spcAft>
            <a:buNone/>
          </a:pPr>
          <a:r>
            <a:rPr lang="en-US" sz="2600" b="1" kern="1200" dirty="0">
              <a:solidFill>
                <a:schemeClr val="tx2"/>
              </a:solidFill>
              <a:latin typeface="+mn-lt"/>
            </a:rPr>
            <a:t>RENEW</a:t>
          </a:r>
        </a:p>
        <a:p>
          <a:pPr marL="0" lvl="0" indent="0" algn="ctr" defTabSz="1155700">
            <a:lnSpc>
              <a:spcPct val="90000"/>
            </a:lnSpc>
            <a:spcBef>
              <a:spcPct val="0"/>
            </a:spcBef>
            <a:spcAft>
              <a:spcPct val="35000"/>
            </a:spcAft>
            <a:buNone/>
          </a:pPr>
          <a:r>
            <a:rPr lang="en-US" sz="2600" b="1" kern="1200" dirty="0">
              <a:solidFill>
                <a:schemeClr val="tx2"/>
              </a:solidFill>
              <a:latin typeface="+mn-lt"/>
            </a:rPr>
            <a:t>Person-centered Planning</a:t>
          </a:r>
        </a:p>
      </dsp:txBody>
      <dsp:txXfrm>
        <a:off x="7711266" y="1554720"/>
        <a:ext cx="2865694" cy="7294004"/>
      </dsp:txXfrm>
    </dsp:sp>
    <dsp:sp modelId="{02F6658A-1634-4432-9263-4D13FE8B7818}">
      <dsp:nvSpPr>
        <dsp:cNvPr id="0" name=""/>
        <dsp:cNvSpPr/>
      </dsp:nvSpPr>
      <dsp:spPr>
        <a:xfrm>
          <a:off x="7294706" y="0"/>
          <a:ext cx="3282253" cy="15573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925" tIns="161925" rIns="161925" bIns="161925" numCol="1" spcCol="1270" anchor="ctr" anchorCtr="0">
          <a:noAutofit/>
        </a:bodyPr>
        <a:lstStyle/>
        <a:p>
          <a:pPr marL="0" lvl="0" indent="0" algn="ctr" defTabSz="2266950">
            <a:lnSpc>
              <a:spcPct val="90000"/>
            </a:lnSpc>
            <a:spcBef>
              <a:spcPct val="0"/>
            </a:spcBef>
            <a:spcAft>
              <a:spcPct val="35000"/>
            </a:spcAft>
            <a:buNone/>
          </a:pPr>
          <a:r>
            <a:rPr lang="en-US" sz="5100" kern="1200" dirty="0"/>
            <a:t>Level 3</a:t>
          </a:r>
        </a:p>
      </dsp:txBody>
      <dsp:txXfrm>
        <a:off x="7294706" y="0"/>
        <a:ext cx="3282253" cy="1557375"/>
      </dsp:txXfrm>
    </dsp:sp>
    <dsp:sp modelId="{3ECB926A-899B-426A-B716-BBAA8E3CD5BC}">
      <dsp:nvSpPr>
        <dsp:cNvPr id="0" name=""/>
        <dsp:cNvSpPr/>
      </dsp:nvSpPr>
      <dsp:spPr>
        <a:xfrm>
          <a:off x="4011468" y="1554720"/>
          <a:ext cx="3282253" cy="6773698"/>
        </a:xfrm>
        <a:prstGeom prst="wedgeRectCallout">
          <a:avLst>
            <a:gd name="adj1" fmla="val 62500"/>
            <a:gd name="adj2" fmla="val 2083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0" tIns="82550" rIns="82550" bIns="82550" numCol="1" spcCol="1270" anchor="t" anchorCtr="0">
          <a:noAutofit/>
        </a:bodyPr>
        <a:lstStyle/>
        <a:p>
          <a:pPr marL="0" lvl="0" indent="0" algn="ctr" defTabSz="1155700">
            <a:lnSpc>
              <a:spcPct val="90000"/>
            </a:lnSpc>
            <a:spcBef>
              <a:spcPct val="0"/>
            </a:spcBef>
            <a:spcAft>
              <a:spcPct val="35000"/>
            </a:spcAft>
            <a:buNone/>
          </a:pPr>
          <a:r>
            <a:rPr lang="en-US" sz="2600" b="1" kern="1200" dirty="0"/>
            <a:t>COMPREHENSIVE</a:t>
          </a:r>
        </a:p>
        <a:p>
          <a:pPr marL="0" lvl="0" indent="0" algn="ctr" defTabSz="1155700">
            <a:lnSpc>
              <a:spcPct val="100000"/>
            </a:lnSpc>
            <a:spcBef>
              <a:spcPct val="0"/>
            </a:spcBef>
            <a:spcAft>
              <a:spcPts val="0"/>
            </a:spcAft>
            <a:buNone/>
          </a:pPr>
          <a:r>
            <a:rPr lang="en-US" sz="2600" b="1" kern="1200" dirty="0">
              <a:solidFill>
                <a:schemeClr val="tx2"/>
              </a:solidFill>
              <a:latin typeface="+mn-lt"/>
            </a:rPr>
            <a:t>Behavior Intervention Plans (BIP)</a:t>
          </a:r>
        </a:p>
        <a:p>
          <a:pPr marL="0" lvl="0" indent="0" algn="ctr" defTabSz="1155700">
            <a:lnSpc>
              <a:spcPct val="100000"/>
            </a:lnSpc>
            <a:spcBef>
              <a:spcPct val="0"/>
            </a:spcBef>
            <a:spcAft>
              <a:spcPts val="0"/>
            </a:spcAft>
            <a:buNone/>
          </a:pPr>
          <a:r>
            <a:rPr lang="en-US" sz="2600" b="1" kern="1200" dirty="0">
              <a:solidFill>
                <a:schemeClr val="tx2"/>
              </a:solidFill>
              <a:latin typeface="+mn-lt"/>
            </a:rPr>
            <a:t>Expert Model</a:t>
          </a:r>
        </a:p>
        <a:p>
          <a:pPr marL="0" lvl="0" indent="0" algn="ctr" defTabSz="1155700">
            <a:lnSpc>
              <a:spcPct val="100000"/>
            </a:lnSpc>
            <a:spcBef>
              <a:spcPct val="0"/>
            </a:spcBef>
            <a:spcAft>
              <a:spcPts val="0"/>
            </a:spcAft>
            <a:buNone/>
          </a:pPr>
          <a:r>
            <a:rPr lang="en-US" sz="2600" b="1" kern="1200" dirty="0">
              <a:solidFill>
                <a:schemeClr val="tx2"/>
              </a:solidFill>
              <a:latin typeface="+mn-lt"/>
            </a:rPr>
            <a:t>Team-based Model</a:t>
          </a:r>
        </a:p>
      </dsp:txBody>
      <dsp:txXfrm>
        <a:off x="4428027" y="1554720"/>
        <a:ext cx="2865694" cy="6773698"/>
      </dsp:txXfrm>
    </dsp:sp>
    <dsp:sp modelId="{D6ADB191-F8A0-45F4-92FB-E7DF4CA5F628}">
      <dsp:nvSpPr>
        <dsp:cNvPr id="0" name=""/>
        <dsp:cNvSpPr/>
      </dsp:nvSpPr>
      <dsp:spPr>
        <a:xfrm>
          <a:off x="4011468" y="252188"/>
          <a:ext cx="3282253" cy="130253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925" tIns="161925" rIns="161925" bIns="161925" numCol="1" spcCol="1270" anchor="ctr" anchorCtr="0">
          <a:noAutofit/>
        </a:bodyPr>
        <a:lstStyle/>
        <a:p>
          <a:pPr marL="0" lvl="0" indent="0" algn="ctr" defTabSz="2266950">
            <a:lnSpc>
              <a:spcPct val="90000"/>
            </a:lnSpc>
            <a:spcBef>
              <a:spcPct val="0"/>
            </a:spcBef>
            <a:spcAft>
              <a:spcPct val="35000"/>
            </a:spcAft>
            <a:buNone/>
          </a:pPr>
          <a:r>
            <a:rPr lang="en-US" sz="5100" kern="1200" dirty="0"/>
            <a:t>Level 2</a:t>
          </a:r>
        </a:p>
      </dsp:txBody>
      <dsp:txXfrm>
        <a:off x="4011468" y="252188"/>
        <a:ext cx="3282253" cy="1302532"/>
      </dsp:txXfrm>
    </dsp:sp>
    <dsp:sp modelId="{6487F0BA-CB8F-4FA7-B72A-FD043A70A767}">
      <dsp:nvSpPr>
        <dsp:cNvPr id="0" name=""/>
        <dsp:cNvSpPr/>
      </dsp:nvSpPr>
      <dsp:spPr>
        <a:xfrm>
          <a:off x="729214" y="1554720"/>
          <a:ext cx="3282253" cy="6252509"/>
        </a:xfrm>
        <a:prstGeom prst="wedgeRectCallout">
          <a:avLst>
            <a:gd name="adj1" fmla="val 62500"/>
            <a:gd name="adj2" fmla="val 2083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0" tIns="82550" rIns="82550" bIns="82550" numCol="1" spcCol="1270" anchor="t" anchorCtr="0">
          <a:noAutofit/>
        </a:bodyPr>
        <a:lstStyle/>
        <a:p>
          <a:pPr marL="0" lvl="0" indent="0" algn="ctr" defTabSz="1155700">
            <a:lnSpc>
              <a:spcPct val="90000"/>
            </a:lnSpc>
            <a:spcBef>
              <a:spcPct val="0"/>
            </a:spcBef>
            <a:spcAft>
              <a:spcPct val="35000"/>
            </a:spcAft>
            <a:buNone/>
          </a:pPr>
          <a:r>
            <a:rPr lang="en-US" sz="2600" b="1" kern="1200" dirty="0"/>
            <a:t>EFFICIENT</a:t>
          </a:r>
        </a:p>
        <a:p>
          <a:pPr marL="0" lvl="0" indent="0" algn="ctr" defTabSz="1155700">
            <a:lnSpc>
              <a:spcPct val="90000"/>
            </a:lnSpc>
            <a:spcBef>
              <a:spcPct val="0"/>
            </a:spcBef>
            <a:spcAft>
              <a:spcPct val="35000"/>
            </a:spcAft>
            <a:buNone/>
          </a:pPr>
          <a:r>
            <a:rPr lang="en-US" sz="2600" b="1" kern="1200" dirty="0">
              <a:solidFill>
                <a:schemeClr val="tx2"/>
              </a:solidFill>
              <a:effectLst/>
              <a:latin typeface="+mn-lt"/>
              <a:ea typeface="+mn-ea"/>
              <a:cs typeface="+mn-cs"/>
            </a:rPr>
            <a:t>Functional Assessment Checklist for Teachers and Staff </a:t>
          </a:r>
          <a:r>
            <a:rPr lang="en-US" sz="2600" b="1" kern="1200" dirty="0">
              <a:solidFill>
                <a:schemeClr val="tx2"/>
              </a:solidFill>
              <a:latin typeface="+mn-lt"/>
            </a:rPr>
            <a:t>FACTS</a:t>
          </a:r>
          <a:endParaRPr lang="en-US" sz="2600" b="1" kern="1200" dirty="0"/>
        </a:p>
        <a:p>
          <a:pPr marL="0" lvl="0" indent="0" algn="ctr" defTabSz="1155700">
            <a:lnSpc>
              <a:spcPct val="90000"/>
            </a:lnSpc>
            <a:spcBef>
              <a:spcPct val="0"/>
            </a:spcBef>
            <a:spcAft>
              <a:spcPct val="35000"/>
            </a:spcAft>
            <a:buNone/>
          </a:pPr>
          <a:r>
            <a:rPr lang="en-US" sz="2600" b="1" kern="1200">
              <a:solidFill>
                <a:schemeClr val="tx2"/>
              </a:solidFill>
              <a:latin typeface="+mn-lt"/>
            </a:rPr>
            <a:t>Routine-based Support Plans</a:t>
          </a:r>
          <a:endParaRPr lang="en-US" sz="2600" b="1" kern="1200" dirty="0">
            <a:solidFill>
              <a:schemeClr val="tx2"/>
            </a:solidFill>
            <a:latin typeface="+mn-lt"/>
          </a:endParaRPr>
        </a:p>
        <a:p>
          <a:pPr marL="0" lvl="0" indent="0" algn="ctr" defTabSz="1155700">
            <a:lnSpc>
              <a:spcPct val="90000"/>
            </a:lnSpc>
            <a:spcBef>
              <a:spcPct val="0"/>
            </a:spcBef>
            <a:spcAft>
              <a:spcPct val="35000"/>
            </a:spcAft>
            <a:buNone/>
          </a:pPr>
          <a:r>
            <a:rPr lang="en-US" sz="2600" b="1" kern="1200" dirty="0">
              <a:solidFill>
                <a:schemeClr val="tx1"/>
              </a:solidFill>
              <a:latin typeface="+mn-lt"/>
            </a:rPr>
            <a:t>Simple PTR Plan</a:t>
          </a:r>
        </a:p>
      </dsp:txBody>
      <dsp:txXfrm>
        <a:off x="1145774" y="1554720"/>
        <a:ext cx="2865694" cy="6252509"/>
      </dsp:txXfrm>
    </dsp:sp>
    <dsp:sp modelId="{4BD74E38-4320-4132-90F1-74C9E5309DE9}">
      <dsp:nvSpPr>
        <dsp:cNvPr id="0" name=""/>
        <dsp:cNvSpPr/>
      </dsp:nvSpPr>
      <dsp:spPr>
        <a:xfrm>
          <a:off x="729214" y="512341"/>
          <a:ext cx="3282253" cy="10423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925" tIns="161925" rIns="161925" bIns="161925" numCol="1" spcCol="1270" anchor="ctr" anchorCtr="0">
          <a:noAutofit/>
        </a:bodyPr>
        <a:lstStyle/>
        <a:p>
          <a:pPr marL="0" lvl="0" indent="0" algn="ctr" defTabSz="2266950">
            <a:lnSpc>
              <a:spcPct val="90000"/>
            </a:lnSpc>
            <a:spcBef>
              <a:spcPct val="0"/>
            </a:spcBef>
            <a:spcAft>
              <a:spcPct val="35000"/>
            </a:spcAft>
            <a:buNone/>
          </a:pPr>
          <a:r>
            <a:rPr lang="en-US" sz="5100" kern="1200" dirty="0"/>
            <a:t>Level 1</a:t>
          </a:r>
        </a:p>
      </dsp:txBody>
      <dsp:txXfrm>
        <a:off x="729214" y="512341"/>
        <a:ext cx="3282253" cy="10423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831CBF-F71E-4559-9D47-2D9BA56D2EF9}">
      <dsp:nvSpPr>
        <dsp:cNvPr id="0" name=""/>
        <dsp:cNvSpPr/>
      </dsp:nvSpPr>
      <dsp:spPr>
        <a:xfrm>
          <a:off x="0" y="571028"/>
          <a:ext cx="6617109" cy="2077920"/>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Tier 3 includes ALL students who need additional support that is intensive.</a:t>
          </a:r>
        </a:p>
      </dsp:txBody>
      <dsp:txXfrm>
        <a:off x="101436" y="672464"/>
        <a:ext cx="6414237" cy="1875048"/>
      </dsp:txXfrm>
    </dsp:sp>
    <dsp:sp modelId="{35DC8AF9-EFDB-4630-BCFA-B66307AAAE50}">
      <dsp:nvSpPr>
        <dsp:cNvPr id="0" name=""/>
        <dsp:cNvSpPr/>
      </dsp:nvSpPr>
      <dsp:spPr>
        <a:xfrm>
          <a:off x="0" y="2755508"/>
          <a:ext cx="6617109" cy="2077920"/>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It may be short term or unrelated to a diagnosis or eligibility determination.</a:t>
          </a:r>
        </a:p>
      </dsp:txBody>
      <dsp:txXfrm>
        <a:off x="101436" y="2856944"/>
        <a:ext cx="6414237" cy="18750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C8AF9-EFDB-4630-BCFA-B66307AAAE50}">
      <dsp:nvSpPr>
        <dsp:cNvPr id="0" name=""/>
        <dsp:cNvSpPr/>
      </dsp:nvSpPr>
      <dsp:spPr>
        <a:xfrm>
          <a:off x="0" y="9349"/>
          <a:ext cx="6617109" cy="2522483"/>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School-based teams are more likely to develop and implement plans that are </a:t>
          </a:r>
          <a:r>
            <a:rPr lang="en-US" sz="2900" b="1" kern="1200" dirty="0"/>
            <a:t>contextually relevant .</a:t>
          </a:r>
        </a:p>
      </dsp:txBody>
      <dsp:txXfrm>
        <a:off x="123137" y="132486"/>
        <a:ext cx="6370835" cy="2276209"/>
      </dsp:txXfrm>
    </dsp:sp>
    <dsp:sp modelId="{EB9D1C8C-80D6-41D7-8F15-A9ACFF3FB3D9}">
      <dsp:nvSpPr>
        <dsp:cNvPr id="0" name=""/>
        <dsp:cNvSpPr/>
      </dsp:nvSpPr>
      <dsp:spPr>
        <a:xfrm>
          <a:off x="0" y="2615353"/>
          <a:ext cx="6617109" cy="2522483"/>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School-based teams that include content specialists are more likely to develop </a:t>
          </a:r>
          <a:r>
            <a:rPr lang="en-US" sz="2900" b="1" kern="1200" dirty="0"/>
            <a:t>technically adequate </a:t>
          </a:r>
          <a:r>
            <a:rPr lang="en-US" sz="2900" kern="1200" dirty="0"/>
            <a:t>plans that are also contextually relevant!</a:t>
          </a:r>
        </a:p>
      </dsp:txBody>
      <dsp:txXfrm>
        <a:off x="123137" y="2738490"/>
        <a:ext cx="6370835" cy="22762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7E687-F0DB-4D4C-87E9-34516C5C101E}">
      <dsp:nvSpPr>
        <dsp:cNvPr id="0" name=""/>
        <dsp:cNvSpPr/>
      </dsp:nvSpPr>
      <dsp:spPr>
        <a:xfrm>
          <a:off x="0" y="104034"/>
          <a:ext cx="11274425" cy="12648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16416C-1659-457A-9354-86FE516C3D3C}">
      <dsp:nvSpPr>
        <dsp:cNvPr id="0" name=""/>
        <dsp:cNvSpPr/>
      </dsp:nvSpPr>
      <dsp:spPr>
        <a:xfrm>
          <a:off x="118715" y="87343"/>
          <a:ext cx="1224114" cy="1223475"/>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4000" r="-4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1A9148-1FBC-46DC-868D-54323B858C2C}">
      <dsp:nvSpPr>
        <dsp:cNvPr id="0" name=""/>
        <dsp:cNvSpPr/>
      </dsp:nvSpPr>
      <dsp:spPr>
        <a:xfrm>
          <a:off x="1324939" y="0"/>
          <a:ext cx="9681568" cy="1501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959" tIns="158959" rIns="158959" bIns="158959" numCol="1" spcCol="1270" anchor="ctr" anchorCtr="0">
          <a:noAutofit/>
        </a:bodyPr>
        <a:lstStyle/>
        <a:p>
          <a:pPr marL="0" lvl="0" indent="0" algn="l" defTabSz="1600200">
            <a:lnSpc>
              <a:spcPct val="100000"/>
            </a:lnSpc>
            <a:spcBef>
              <a:spcPct val="0"/>
            </a:spcBef>
            <a:spcAft>
              <a:spcPct val="35000"/>
            </a:spcAft>
            <a:buNone/>
          </a:pPr>
          <a:r>
            <a:rPr lang="en-US" sz="3600" b="1" kern="1200" dirty="0"/>
            <a:t>Antecedents </a:t>
          </a:r>
          <a:r>
            <a:rPr lang="en-US" sz="1800" kern="1200" dirty="0"/>
            <a:t>– What happened before problem behavior that makes it more or less likely and allow you to “PREVENT” problem behavior from occurring.</a:t>
          </a:r>
        </a:p>
      </dsp:txBody>
      <dsp:txXfrm>
        <a:off x="1324939" y="0"/>
        <a:ext cx="9681568" cy="1501972"/>
      </dsp:txXfrm>
    </dsp:sp>
    <dsp:sp modelId="{D7439C6B-E7BA-49D6-9789-D2D023318D88}">
      <dsp:nvSpPr>
        <dsp:cNvPr id="0" name=""/>
        <dsp:cNvSpPr/>
      </dsp:nvSpPr>
      <dsp:spPr>
        <a:xfrm>
          <a:off x="0" y="1944137"/>
          <a:ext cx="11274425" cy="12648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79158E-7D85-4C3D-8111-0D29EECD90FB}">
      <dsp:nvSpPr>
        <dsp:cNvPr id="0" name=""/>
        <dsp:cNvSpPr/>
      </dsp:nvSpPr>
      <dsp:spPr>
        <a:xfrm>
          <a:off x="90699" y="2025358"/>
          <a:ext cx="1280148" cy="1102376"/>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73375E-B6EA-4B5D-876B-AFF7E1234234}">
      <dsp:nvSpPr>
        <dsp:cNvPr id="0" name=""/>
        <dsp:cNvSpPr/>
      </dsp:nvSpPr>
      <dsp:spPr>
        <a:xfrm>
          <a:off x="1447120" y="1713043"/>
          <a:ext cx="9681568" cy="1501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959" tIns="158959" rIns="158959" bIns="158959" numCol="1" spcCol="1270" anchor="ctr" anchorCtr="0">
          <a:noAutofit/>
        </a:bodyPr>
        <a:lstStyle/>
        <a:p>
          <a:pPr marL="0" lvl="0" indent="0" algn="l" defTabSz="1600200">
            <a:lnSpc>
              <a:spcPct val="100000"/>
            </a:lnSpc>
            <a:spcBef>
              <a:spcPct val="0"/>
            </a:spcBef>
            <a:spcAft>
              <a:spcPct val="35000"/>
            </a:spcAft>
            <a:buNone/>
          </a:pPr>
          <a:r>
            <a:rPr lang="en-US" sz="3600" b="1" kern="1200" dirty="0"/>
            <a:t>Behavior </a:t>
          </a:r>
          <a:r>
            <a:rPr lang="en-US" sz="1800" kern="1200" dirty="0"/>
            <a:t>– Clearly define the problem behavior AND TEACH appropriate behavior to replace problem behavior – same reason (function).</a:t>
          </a:r>
        </a:p>
      </dsp:txBody>
      <dsp:txXfrm>
        <a:off x="1447120" y="1713043"/>
        <a:ext cx="9681568" cy="1501972"/>
      </dsp:txXfrm>
    </dsp:sp>
    <dsp:sp modelId="{F5E1B79F-F9C5-451D-9B69-8E2223BC1F70}">
      <dsp:nvSpPr>
        <dsp:cNvPr id="0" name=""/>
        <dsp:cNvSpPr/>
      </dsp:nvSpPr>
      <dsp:spPr>
        <a:xfrm>
          <a:off x="0" y="3821603"/>
          <a:ext cx="11274425" cy="12648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5C6A0D-5D37-4C8E-82C8-A974102C6DC2}">
      <dsp:nvSpPr>
        <dsp:cNvPr id="0" name=""/>
        <dsp:cNvSpPr/>
      </dsp:nvSpPr>
      <dsp:spPr>
        <a:xfrm>
          <a:off x="109378" y="3861311"/>
          <a:ext cx="1242789" cy="1185402"/>
        </a:xfrm>
        <a:prstGeom prst="rect">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DCF63B-F31D-4AF1-A4B6-2E16C7998EC5}">
      <dsp:nvSpPr>
        <dsp:cNvPr id="0" name=""/>
        <dsp:cNvSpPr/>
      </dsp:nvSpPr>
      <dsp:spPr>
        <a:xfrm>
          <a:off x="1461546" y="3584336"/>
          <a:ext cx="9681568" cy="1501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959" tIns="158959" rIns="158959" bIns="158959" numCol="1" spcCol="1270" anchor="ctr" anchorCtr="0">
          <a:noAutofit/>
        </a:bodyPr>
        <a:lstStyle/>
        <a:p>
          <a:pPr marL="0" lvl="0" indent="0" algn="l" defTabSz="1600200">
            <a:lnSpc>
              <a:spcPct val="100000"/>
            </a:lnSpc>
            <a:spcBef>
              <a:spcPct val="0"/>
            </a:spcBef>
            <a:spcAft>
              <a:spcPct val="35000"/>
            </a:spcAft>
            <a:buNone/>
          </a:pPr>
          <a:r>
            <a:rPr lang="en-US" sz="3600" b="1" kern="1200" dirty="0"/>
            <a:t>Consequences</a:t>
          </a:r>
          <a:r>
            <a:rPr lang="en-US" sz="3600" kern="1200" dirty="0"/>
            <a:t> </a:t>
          </a:r>
          <a:r>
            <a:rPr lang="en-US" sz="1800" kern="1200" dirty="0"/>
            <a:t>– REINFORCE appropriate behavior you want to see and decrease reinforcement for problem behavior.</a:t>
          </a:r>
        </a:p>
      </dsp:txBody>
      <dsp:txXfrm>
        <a:off x="1461546" y="3584336"/>
        <a:ext cx="9681568" cy="1501972"/>
      </dsp:txXfrm>
    </dsp:sp>
    <dsp:sp modelId="{663FB6FE-F8C8-490F-B36E-E09C6D73C4B7}">
      <dsp:nvSpPr>
        <dsp:cNvPr id="0" name=""/>
        <dsp:cNvSpPr/>
      </dsp:nvSpPr>
      <dsp:spPr>
        <a:xfrm>
          <a:off x="0" y="5699069"/>
          <a:ext cx="11274425" cy="14335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67F3FF-E05B-4511-AC57-344D4794F51B}">
      <dsp:nvSpPr>
        <dsp:cNvPr id="0" name=""/>
        <dsp:cNvSpPr/>
      </dsp:nvSpPr>
      <dsp:spPr>
        <a:xfrm>
          <a:off x="147416" y="5784300"/>
          <a:ext cx="1167460" cy="1263071"/>
        </a:xfrm>
        <a:prstGeom prst="rect">
          <a:avLst/>
        </a:prstGeom>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17000" r="-17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1AE3E0-CACB-44F7-9716-29A1D43D830F}">
      <dsp:nvSpPr>
        <dsp:cNvPr id="0" name=""/>
        <dsp:cNvSpPr/>
      </dsp:nvSpPr>
      <dsp:spPr>
        <a:xfrm>
          <a:off x="1484040" y="5733906"/>
          <a:ext cx="9537950" cy="1501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959" tIns="158959" rIns="158959" bIns="158959" numCol="1" spcCol="1270" anchor="ctr" anchorCtr="0">
          <a:noAutofit/>
        </a:bodyPr>
        <a:lstStyle/>
        <a:p>
          <a:pPr marL="0" lvl="0" indent="0" algn="l" defTabSz="1600200">
            <a:lnSpc>
              <a:spcPct val="100000"/>
            </a:lnSpc>
            <a:spcBef>
              <a:spcPct val="0"/>
            </a:spcBef>
            <a:spcAft>
              <a:spcPct val="35000"/>
            </a:spcAft>
            <a:buNone/>
          </a:pPr>
          <a:r>
            <a:rPr lang="en-US" sz="3600" b="1" kern="1200" dirty="0"/>
            <a:t>Lifestyle Context </a:t>
          </a:r>
          <a:r>
            <a:rPr lang="en-US" sz="1800" kern="1200" dirty="0"/>
            <a:t>– Understanding how what you learn fits into the context of the student’s life, classroom, school, etc.  Using person-centered planning techniques to understand the student’s life goals, strengths, needs, support network, etc.</a:t>
          </a:r>
        </a:p>
      </dsp:txBody>
      <dsp:txXfrm>
        <a:off x="1484040" y="5733906"/>
        <a:ext cx="9537950" cy="15019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209A2-FEEF-4CA2-BCAE-09C92308FA96}">
      <dsp:nvSpPr>
        <dsp:cNvPr id="0" name=""/>
        <dsp:cNvSpPr/>
      </dsp:nvSpPr>
      <dsp:spPr>
        <a:xfrm>
          <a:off x="1211157" y="15406"/>
          <a:ext cx="5633386" cy="5633386"/>
        </a:xfrm>
        <a:prstGeom prst="ellipse">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n-US" sz="5500" kern="1200" dirty="0"/>
        </a:p>
        <a:p>
          <a:pPr marL="0" lvl="0" indent="0" algn="ctr" defTabSz="2444750">
            <a:lnSpc>
              <a:spcPct val="90000"/>
            </a:lnSpc>
            <a:spcBef>
              <a:spcPct val="0"/>
            </a:spcBef>
            <a:spcAft>
              <a:spcPct val="35000"/>
            </a:spcAft>
            <a:buNone/>
          </a:pPr>
          <a:r>
            <a:rPr lang="en-US" sz="5500" b="1" kern="1200" dirty="0"/>
            <a:t>Outcome</a:t>
          </a:r>
        </a:p>
        <a:p>
          <a:pPr marL="0" lvl="0" indent="0" algn="ctr" defTabSz="2444750">
            <a:lnSpc>
              <a:spcPct val="90000"/>
            </a:lnSpc>
            <a:spcBef>
              <a:spcPct val="0"/>
            </a:spcBef>
            <a:spcAft>
              <a:spcPct val="35000"/>
            </a:spcAft>
            <a:buNone/>
          </a:pPr>
          <a:endParaRPr lang="en-US" sz="5500" kern="1200" dirty="0"/>
        </a:p>
      </dsp:txBody>
      <dsp:txXfrm>
        <a:off x="1997801" y="679704"/>
        <a:ext cx="3248078" cy="4304792"/>
      </dsp:txXfrm>
    </dsp:sp>
    <dsp:sp modelId="{C0B36CB5-A48D-4699-9B3C-67F24944AB64}">
      <dsp:nvSpPr>
        <dsp:cNvPr id="0" name=""/>
        <dsp:cNvSpPr/>
      </dsp:nvSpPr>
      <dsp:spPr>
        <a:xfrm>
          <a:off x="5225231" y="0"/>
          <a:ext cx="5633386" cy="5633386"/>
        </a:xfrm>
        <a:prstGeom prst="ellipse">
          <a:avLst/>
        </a:prstGeom>
        <a:solidFill>
          <a:schemeClr val="accent6">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r>
            <a:rPr lang="en-US" sz="5500" b="1" kern="1200" dirty="0"/>
            <a:t>Fidelity</a:t>
          </a:r>
        </a:p>
      </dsp:txBody>
      <dsp:txXfrm>
        <a:off x="6823894" y="664297"/>
        <a:ext cx="3248078" cy="43047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209A2-FEEF-4CA2-BCAE-09C92308FA96}">
      <dsp:nvSpPr>
        <dsp:cNvPr id="0" name=""/>
        <dsp:cNvSpPr/>
      </dsp:nvSpPr>
      <dsp:spPr>
        <a:xfrm>
          <a:off x="1211157" y="15406"/>
          <a:ext cx="5633386" cy="5633386"/>
        </a:xfrm>
        <a:prstGeom prst="ellipse">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n-US" sz="5500" kern="1200" dirty="0"/>
        </a:p>
        <a:p>
          <a:pPr marL="0" lvl="0" indent="0" algn="ctr" defTabSz="2444750">
            <a:lnSpc>
              <a:spcPct val="90000"/>
            </a:lnSpc>
            <a:spcBef>
              <a:spcPct val="0"/>
            </a:spcBef>
            <a:spcAft>
              <a:spcPct val="35000"/>
            </a:spcAft>
            <a:buNone/>
          </a:pPr>
          <a:r>
            <a:rPr lang="en-US" sz="5500" b="1" kern="1200" dirty="0"/>
            <a:t>Outcome</a:t>
          </a:r>
        </a:p>
        <a:p>
          <a:pPr marL="0" lvl="0" indent="0" algn="ctr" defTabSz="2444750">
            <a:lnSpc>
              <a:spcPct val="90000"/>
            </a:lnSpc>
            <a:spcBef>
              <a:spcPct val="0"/>
            </a:spcBef>
            <a:spcAft>
              <a:spcPct val="35000"/>
            </a:spcAft>
            <a:buNone/>
          </a:pPr>
          <a:endParaRPr lang="en-US" sz="5500" kern="1200" dirty="0"/>
        </a:p>
      </dsp:txBody>
      <dsp:txXfrm>
        <a:off x="1997801" y="679704"/>
        <a:ext cx="3248078" cy="4304792"/>
      </dsp:txXfrm>
    </dsp:sp>
    <dsp:sp modelId="{C0B36CB5-A48D-4699-9B3C-67F24944AB64}">
      <dsp:nvSpPr>
        <dsp:cNvPr id="0" name=""/>
        <dsp:cNvSpPr/>
      </dsp:nvSpPr>
      <dsp:spPr>
        <a:xfrm>
          <a:off x="5225231" y="0"/>
          <a:ext cx="5633386" cy="5633386"/>
        </a:xfrm>
        <a:prstGeom prst="ellipse">
          <a:avLst/>
        </a:prstGeom>
        <a:solidFill>
          <a:schemeClr val="accent6">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r>
            <a:rPr lang="en-US" sz="5500" b="1" kern="1200" dirty="0"/>
            <a:t>Fidelity</a:t>
          </a:r>
        </a:p>
      </dsp:txBody>
      <dsp:txXfrm>
        <a:off x="6823894" y="664297"/>
        <a:ext cx="3248078" cy="4304792"/>
      </dsp:txXfrm>
    </dsp:sp>
  </dsp:spTree>
</dsp:drawing>
</file>

<file path=ppt/diagrams/layout1.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7311"/>
          </a:xfrm>
          <a:prstGeom prst="rect">
            <a:avLst/>
          </a:prstGeom>
        </p:spPr>
        <p:txBody>
          <a:bodyPr vert="horz" lIns="91440" tIns="45720" rIns="91440" bIns="45720" rtlCol="0"/>
          <a:lstStyle>
            <a:lvl1pPr algn="r">
              <a:defRPr sz="1200"/>
            </a:lvl1pPr>
          </a:lstStyle>
          <a:p>
            <a:fld id="{D63D5444-F62C-42C3-A75A-D9DBA807730F}" type="datetimeFigureOut">
              <a:rPr lang="en-US" smtClean="0"/>
              <a:t>10/20/2019</a:t>
            </a:fld>
            <a:endParaRPr lang="en-US"/>
          </a:p>
        </p:txBody>
      </p:sp>
      <p:sp>
        <p:nvSpPr>
          <p:cNvPr id="4" name="Footer Placeholder 3"/>
          <p:cNvSpPr>
            <a:spLocks noGrp="1"/>
          </p:cNvSpPr>
          <p:nvPr>
            <p:ph type="ftr" sz="quarter" idx="2"/>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46554"/>
            <a:ext cx="2971800" cy="467310"/>
          </a:xfrm>
          <a:prstGeom prst="rect">
            <a:avLst/>
          </a:prstGeom>
        </p:spPr>
        <p:txBody>
          <a:bodyPr vert="horz" lIns="91440" tIns="45720" rIns="91440" bIns="45720" rtlCol="0" anchor="b"/>
          <a:lstStyle>
            <a:lvl1pPr algn="r">
              <a:defRPr sz="1200"/>
            </a:lvl1pPr>
          </a:lstStyle>
          <a:p>
            <a:fld id="{84A4F617-7A30-41D4-AB86-5D833C98E18B}" type="slidenum">
              <a:rPr lang="en-US" smtClean="0"/>
              <a:t>‹#›</a:t>
            </a:fld>
            <a:endParaRPr lang="en-US"/>
          </a:p>
        </p:txBody>
      </p:sp>
    </p:spTree>
    <p:extLst>
      <p:ext uri="{BB962C8B-B14F-4D97-AF65-F5344CB8AC3E}">
        <p14:creationId xmlns:p14="http://schemas.microsoft.com/office/powerpoint/2010/main" val="994624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12CAA1FA-7B6A-47D2-8D61-F225D71B51FF}" type="datetimeFigureOut">
              <a:rPr lang="en-US" smtClean="0"/>
              <a:t>10/20/2019</a:t>
            </a:fld>
            <a:endParaRPr lang="en-US"/>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1B9A179D-2D27-49E2-B022-8EDDA2EFE682}" type="slidenum">
              <a:rPr lang="en-US" smtClean="0"/>
              <a:t>‹#›</a:t>
            </a:fld>
            <a:endParaRPr lang="en-US"/>
          </a:p>
        </p:txBody>
      </p:sp>
    </p:spTree>
    <p:extLst>
      <p:ext uri="{BB962C8B-B14F-4D97-AF65-F5344CB8AC3E}">
        <p14:creationId xmlns:p14="http://schemas.microsoft.com/office/powerpoint/2010/main" val="1174603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latin typeface="Arial" pitchFamily="34" charset="0"/>
                <a:cs typeface="Arial" pitchFamily="34" charset="0"/>
              </a:rPr>
              <a:t>To change the  image on this slide, select the picture and delete it. Then click the Pictures icon in the placeholder to insert your own image.</a:t>
            </a:r>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a:t>
            </a:fld>
            <a:endParaRPr lang="en-US"/>
          </a:p>
        </p:txBody>
      </p:sp>
    </p:spTree>
    <p:extLst>
      <p:ext uri="{BB962C8B-B14F-4D97-AF65-F5344CB8AC3E}">
        <p14:creationId xmlns:p14="http://schemas.microsoft.com/office/powerpoint/2010/main" val="2017640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11</a:t>
            </a:fld>
            <a:endParaRPr lang="en-US" dirty="0"/>
          </a:p>
        </p:txBody>
      </p:sp>
    </p:spTree>
    <p:extLst>
      <p:ext uri="{BB962C8B-B14F-4D97-AF65-F5344CB8AC3E}">
        <p14:creationId xmlns:p14="http://schemas.microsoft.com/office/powerpoint/2010/main" val="548584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12</a:t>
            </a:fld>
            <a:endParaRPr lang="en-US"/>
          </a:p>
        </p:txBody>
      </p:sp>
    </p:spTree>
    <p:extLst>
      <p:ext uri="{BB962C8B-B14F-4D97-AF65-F5344CB8AC3E}">
        <p14:creationId xmlns:p14="http://schemas.microsoft.com/office/powerpoint/2010/main" val="657184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13</a:t>
            </a:fld>
            <a:endParaRPr lang="en-US"/>
          </a:p>
        </p:txBody>
      </p:sp>
    </p:spTree>
    <p:extLst>
      <p:ext uri="{BB962C8B-B14F-4D97-AF65-F5344CB8AC3E}">
        <p14:creationId xmlns:p14="http://schemas.microsoft.com/office/powerpoint/2010/main" val="2484603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14</a:t>
            </a:fld>
            <a:endParaRPr lang="en-US" dirty="0"/>
          </a:p>
        </p:txBody>
      </p:sp>
    </p:spTree>
    <p:extLst>
      <p:ext uri="{BB962C8B-B14F-4D97-AF65-F5344CB8AC3E}">
        <p14:creationId xmlns:p14="http://schemas.microsoft.com/office/powerpoint/2010/main" val="3271814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a:t>
            </a:r>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15</a:t>
            </a:fld>
            <a:endParaRPr lang="en-US" dirty="0"/>
          </a:p>
        </p:txBody>
      </p:sp>
    </p:spTree>
    <p:extLst>
      <p:ext uri="{BB962C8B-B14F-4D97-AF65-F5344CB8AC3E}">
        <p14:creationId xmlns:p14="http://schemas.microsoft.com/office/powerpoint/2010/main" val="4187104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16</a:t>
            </a:fld>
            <a:endParaRPr lang="en-US"/>
          </a:p>
        </p:txBody>
      </p:sp>
    </p:spTree>
    <p:extLst>
      <p:ext uri="{BB962C8B-B14F-4D97-AF65-F5344CB8AC3E}">
        <p14:creationId xmlns:p14="http://schemas.microsoft.com/office/powerpoint/2010/main" val="4023864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3.12 requires an extensive plan with person-centered planning ; no </a:t>
            </a:r>
            <a:r>
              <a:rPr lang="en-US" dirty="0" err="1"/>
              <a:t>exampleof</a:t>
            </a:r>
            <a:r>
              <a:rPr lang="en-US" dirty="0"/>
              <a:t> that today</a:t>
            </a:r>
          </a:p>
        </p:txBody>
      </p:sp>
      <p:sp>
        <p:nvSpPr>
          <p:cNvPr id="4" name="Slide Number Placeholder 3"/>
          <p:cNvSpPr>
            <a:spLocks noGrp="1"/>
          </p:cNvSpPr>
          <p:nvPr>
            <p:ph type="sldNum" sz="quarter" idx="10"/>
          </p:nvPr>
        </p:nvSpPr>
        <p:spPr/>
        <p:txBody>
          <a:bodyPr/>
          <a:lstStyle/>
          <a:p>
            <a:fld id="{C0463DF7-81CA-4A4F-8646-FBFC674F7860}" type="slidenum">
              <a:rPr lang="en-US" smtClean="0"/>
              <a:t>17</a:t>
            </a:fld>
            <a:endParaRPr lang="en-US"/>
          </a:p>
        </p:txBody>
      </p:sp>
    </p:spTree>
    <p:extLst>
      <p:ext uri="{BB962C8B-B14F-4D97-AF65-F5344CB8AC3E}">
        <p14:creationId xmlns:p14="http://schemas.microsoft.com/office/powerpoint/2010/main" val="290415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AF53DD-243B-40F1-AD08-FFE4BF14A87C}" type="slidenum">
              <a:rPr lang="en-US" smtClean="0"/>
              <a:t>18</a:t>
            </a:fld>
            <a:endParaRPr lang="en-US"/>
          </a:p>
        </p:txBody>
      </p:sp>
      <p:sp>
        <p:nvSpPr>
          <p:cNvPr id="5" name="Header Placeholder 4"/>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855545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AF53DD-243B-40F1-AD08-FFE4BF14A87C}" type="slidenum">
              <a:rPr lang="en-US" smtClean="0"/>
              <a:t>19</a:t>
            </a:fld>
            <a:endParaRPr lang="en-US"/>
          </a:p>
        </p:txBody>
      </p:sp>
      <p:sp>
        <p:nvSpPr>
          <p:cNvPr id="5" name="Header Placeholder 4"/>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1407148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AF53DD-243B-40F1-AD08-FFE4BF14A87C}" type="slidenum">
              <a:rPr lang="en-US" smtClean="0"/>
              <a:t>20</a:t>
            </a:fld>
            <a:endParaRPr lang="en-US"/>
          </a:p>
        </p:txBody>
      </p:sp>
      <p:sp>
        <p:nvSpPr>
          <p:cNvPr id="5" name="Header Placeholder 4"/>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3739046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2</a:t>
            </a:fld>
            <a:endParaRPr lang="en-US" dirty="0"/>
          </a:p>
        </p:txBody>
      </p:sp>
    </p:spTree>
    <p:extLst>
      <p:ext uri="{BB962C8B-B14F-4D97-AF65-F5344CB8AC3E}">
        <p14:creationId xmlns:p14="http://schemas.microsoft.com/office/powerpoint/2010/main" val="1969656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AF53DD-243B-40F1-AD08-FFE4BF14A87C}" type="slidenum">
              <a:rPr lang="en-US" smtClean="0"/>
              <a:t>21</a:t>
            </a:fld>
            <a:endParaRPr lang="en-US"/>
          </a:p>
        </p:txBody>
      </p:sp>
      <p:sp>
        <p:nvSpPr>
          <p:cNvPr id="5" name="Header Placeholder 4"/>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889151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23</a:t>
            </a:fld>
            <a:endParaRPr lang="en-US"/>
          </a:p>
        </p:txBody>
      </p:sp>
    </p:spTree>
    <p:extLst>
      <p:ext uri="{BB962C8B-B14F-4D97-AF65-F5344CB8AC3E}">
        <p14:creationId xmlns:p14="http://schemas.microsoft.com/office/powerpoint/2010/main" val="2432515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Remember</a:t>
            </a:r>
            <a:r>
              <a:rPr lang="en-US" sz="1200" baseline="0" dirty="0"/>
              <a:t> that we always want to look at the fidelity of our systems and practices as well as the impact on student behavior or performance. </a:t>
            </a:r>
            <a:endParaRPr lang="en-US" dirty="0"/>
          </a:p>
        </p:txBody>
      </p:sp>
      <p:sp>
        <p:nvSpPr>
          <p:cNvPr id="4" name="Slide Number Placeholder 3"/>
          <p:cNvSpPr>
            <a:spLocks noGrp="1"/>
          </p:cNvSpPr>
          <p:nvPr>
            <p:ph type="sldNum" sz="quarter" idx="10"/>
          </p:nvPr>
        </p:nvSpPr>
        <p:spPr/>
        <p:txBody>
          <a:bodyPr/>
          <a:lstStyle/>
          <a:p>
            <a:fld id="{F5A3B61F-3AFE-4914-9359-773B1C0A2C86}" type="slidenum">
              <a:rPr lang="en-US" smtClean="0"/>
              <a:t>24</a:t>
            </a:fld>
            <a:endParaRPr lang="en-US"/>
          </a:p>
        </p:txBody>
      </p:sp>
    </p:spTree>
    <p:extLst>
      <p:ext uri="{BB962C8B-B14F-4D97-AF65-F5344CB8AC3E}">
        <p14:creationId xmlns:p14="http://schemas.microsoft.com/office/powerpoint/2010/main" val="2766072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25</a:t>
            </a:fld>
            <a:endParaRPr lang="en-US"/>
          </a:p>
        </p:txBody>
      </p:sp>
    </p:spTree>
    <p:extLst>
      <p:ext uri="{BB962C8B-B14F-4D97-AF65-F5344CB8AC3E}">
        <p14:creationId xmlns:p14="http://schemas.microsoft.com/office/powerpoint/2010/main" val="2596674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26</a:t>
            </a:fld>
            <a:endParaRPr lang="en-US"/>
          </a:p>
        </p:txBody>
      </p:sp>
    </p:spTree>
    <p:extLst>
      <p:ext uri="{BB962C8B-B14F-4D97-AF65-F5344CB8AC3E}">
        <p14:creationId xmlns:p14="http://schemas.microsoft.com/office/powerpoint/2010/main" val="1567210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27</a:t>
            </a:fld>
            <a:endParaRPr lang="en-US"/>
          </a:p>
        </p:txBody>
      </p:sp>
    </p:spTree>
    <p:extLst>
      <p:ext uri="{BB962C8B-B14F-4D97-AF65-F5344CB8AC3E}">
        <p14:creationId xmlns:p14="http://schemas.microsoft.com/office/powerpoint/2010/main" val="1746786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28</a:t>
            </a:fld>
            <a:endParaRPr lang="en-US"/>
          </a:p>
        </p:txBody>
      </p:sp>
    </p:spTree>
    <p:extLst>
      <p:ext uri="{BB962C8B-B14F-4D97-AF65-F5344CB8AC3E}">
        <p14:creationId xmlns:p14="http://schemas.microsoft.com/office/powerpoint/2010/main" val="2429036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29</a:t>
            </a:fld>
            <a:endParaRPr lang="en-US"/>
          </a:p>
        </p:txBody>
      </p:sp>
    </p:spTree>
    <p:extLst>
      <p:ext uri="{BB962C8B-B14F-4D97-AF65-F5344CB8AC3E}">
        <p14:creationId xmlns:p14="http://schemas.microsoft.com/office/powerpoint/2010/main" val="1379320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31</a:t>
            </a:fld>
            <a:endParaRPr lang="en-US"/>
          </a:p>
        </p:txBody>
      </p:sp>
    </p:spTree>
    <p:extLst>
      <p:ext uri="{BB962C8B-B14F-4D97-AF65-F5344CB8AC3E}">
        <p14:creationId xmlns:p14="http://schemas.microsoft.com/office/powerpoint/2010/main" val="2247744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32</a:t>
            </a:fld>
            <a:endParaRPr lang="en-US"/>
          </a:p>
        </p:txBody>
      </p:sp>
    </p:spTree>
    <p:extLst>
      <p:ext uri="{BB962C8B-B14F-4D97-AF65-F5344CB8AC3E}">
        <p14:creationId xmlns:p14="http://schemas.microsoft.com/office/powerpoint/2010/main" val="2680582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pPr marL="171450" indent="-171450">
              <a:buFontTx/>
              <a:buChar char="•"/>
            </a:pPr>
            <a:r>
              <a:rPr lang="en-US" baseline="0" dirty="0"/>
              <a:t>At least 2 Tier 2 Interventions before moving to FBA/BIP</a:t>
            </a:r>
          </a:p>
          <a:p>
            <a:pPr marL="171450" indent="-171450">
              <a:buFontTx/>
              <a:buChar char="•"/>
            </a:pPr>
            <a:r>
              <a:rPr lang="en-US" baseline="0" dirty="0"/>
              <a:t>It is always our goal to move kids back down to Tier 1 with their level of supports</a:t>
            </a:r>
            <a:endParaRPr lang="en-US" dirty="0"/>
          </a:p>
        </p:txBody>
      </p:sp>
      <p:sp>
        <p:nvSpPr>
          <p:cNvPr id="4" name="Slide Number Placeholder 3"/>
          <p:cNvSpPr>
            <a:spLocks noGrp="1"/>
          </p:cNvSpPr>
          <p:nvPr>
            <p:ph type="sldNum" sz="quarter" idx="10"/>
          </p:nvPr>
        </p:nvSpPr>
        <p:spPr/>
        <p:txBody>
          <a:bodyPr/>
          <a:lstStyle/>
          <a:p>
            <a:fld id="{FB33712A-4B79-4731-9887-FCC6CA9F4610}"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1135930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Cristy</a:t>
            </a:r>
          </a:p>
        </p:txBody>
      </p:sp>
      <p:sp>
        <p:nvSpPr>
          <p:cNvPr id="4" name="Slide Number Placeholder 3"/>
          <p:cNvSpPr>
            <a:spLocks noGrp="1"/>
          </p:cNvSpPr>
          <p:nvPr>
            <p:ph type="sldNum" sz="quarter" idx="5"/>
          </p:nvPr>
        </p:nvSpPr>
        <p:spPr/>
        <p:txBody>
          <a:bodyPr/>
          <a:lstStyle/>
          <a:p>
            <a:fld id="{1B9A179D-2D27-49E2-B022-8EDDA2EFE682}" type="slidenum">
              <a:rPr lang="en-US" smtClean="0"/>
              <a:t>33</a:t>
            </a:fld>
            <a:endParaRPr lang="en-US"/>
          </a:p>
        </p:txBody>
      </p:sp>
    </p:spTree>
    <p:extLst>
      <p:ext uri="{BB962C8B-B14F-4D97-AF65-F5344CB8AC3E}">
        <p14:creationId xmlns:p14="http://schemas.microsoft.com/office/powerpoint/2010/main" val="37078475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Remember</a:t>
            </a:r>
            <a:r>
              <a:rPr lang="en-US" sz="1200" baseline="0" dirty="0"/>
              <a:t> that we always want to look at the fidelity of our systems and practices as well as the impact on student behavior or performance. </a:t>
            </a:r>
            <a:endParaRPr lang="en-US" dirty="0"/>
          </a:p>
        </p:txBody>
      </p:sp>
      <p:sp>
        <p:nvSpPr>
          <p:cNvPr id="4" name="Slide Number Placeholder 3"/>
          <p:cNvSpPr>
            <a:spLocks noGrp="1"/>
          </p:cNvSpPr>
          <p:nvPr>
            <p:ph type="sldNum" sz="quarter" idx="10"/>
          </p:nvPr>
        </p:nvSpPr>
        <p:spPr/>
        <p:txBody>
          <a:bodyPr/>
          <a:lstStyle/>
          <a:p>
            <a:fld id="{F5A3B61F-3AFE-4914-9359-773B1C0A2C86}" type="slidenum">
              <a:rPr lang="en-US" smtClean="0"/>
              <a:t>34</a:t>
            </a:fld>
            <a:endParaRPr lang="en-US"/>
          </a:p>
        </p:txBody>
      </p:sp>
    </p:spTree>
    <p:extLst>
      <p:ext uri="{BB962C8B-B14F-4D97-AF65-F5344CB8AC3E}">
        <p14:creationId xmlns:p14="http://schemas.microsoft.com/office/powerpoint/2010/main" val="27660721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35</a:t>
            </a:fld>
            <a:endParaRPr lang="en-US"/>
          </a:p>
        </p:txBody>
      </p:sp>
    </p:spTree>
    <p:extLst>
      <p:ext uri="{BB962C8B-B14F-4D97-AF65-F5344CB8AC3E}">
        <p14:creationId xmlns:p14="http://schemas.microsoft.com/office/powerpoint/2010/main" val="3223631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D52A0-6A52-4873-A1BB-449C893F4EF2}" type="slidenum">
              <a:rPr lang="en-US" smtClean="0"/>
              <a:t>36</a:t>
            </a:fld>
            <a:endParaRPr lang="en-US"/>
          </a:p>
        </p:txBody>
      </p:sp>
    </p:spTree>
    <p:extLst>
      <p:ext uri="{BB962C8B-B14F-4D97-AF65-F5344CB8AC3E}">
        <p14:creationId xmlns:p14="http://schemas.microsoft.com/office/powerpoint/2010/main" val="2346292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4</a:t>
            </a:fld>
            <a:endParaRPr lang="en-US" dirty="0"/>
          </a:p>
        </p:txBody>
      </p:sp>
    </p:spTree>
    <p:extLst>
      <p:ext uri="{BB962C8B-B14F-4D97-AF65-F5344CB8AC3E}">
        <p14:creationId xmlns:p14="http://schemas.microsoft.com/office/powerpoint/2010/main" val="3630087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6</a:t>
            </a:fld>
            <a:endParaRPr lang="en-US"/>
          </a:p>
        </p:txBody>
      </p:sp>
    </p:spTree>
    <p:extLst>
      <p:ext uri="{BB962C8B-B14F-4D97-AF65-F5344CB8AC3E}">
        <p14:creationId xmlns:p14="http://schemas.microsoft.com/office/powerpoint/2010/main" val="2629922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pPr marL="171450" indent="-171450">
              <a:buFontTx/>
              <a:buChar char="•"/>
            </a:pPr>
            <a:r>
              <a:rPr lang="en-US" baseline="0" dirty="0"/>
              <a:t>At least 2 Tier 2 Interventions before moving to FBA/BIP</a:t>
            </a:r>
          </a:p>
          <a:p>
            <a:pPr marL="171450" indent="-171450">
              <a:buFontTx/>
              <a:buChar char="•"/>
            </a:pPr>
            <a:r>
              <a:rPr lang="en-US" baseline="0" dirty="0"/>
              <a:t>It is always our goal to move kids back down to Tier 1 with their level of supports</a:t>
            </a:r>
            <a:endParaRPr lang="en-US" dirty="0"/>
          </a:p>
        </p:txBody>
      </p:sp>
      <p:sp>
        <p:nvSpPr>
          <p:cNvPr id="4" name="Slide Number Placeholder 3"/>
          <p:cNvSpPr>
            <a:spLocks noGrp="1"/>
          </p:cNvSpPr>
          <p:nvPr>
            <p:ph type="sldNum" sz="quarter" idx="10"/>
          </p:nvPr>
        </p:nvSpPr>
        <p:spPr/>
        <p:txBody>
          <a:bodyPr/>
          <a:lstStyle/>
          <a:p>
            <a:fld id="{FB33712A-4B79-4731-9887-FCC6CA9F4610}"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2738228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8</a:t>
            </a:fld>
            <a:endParaRPr lang="en-US"/>
          </a:p>
        </p:txBody>
      </p:sp>
    </p:spTree>
    <p:extLst>
      <p:ext uri="{BB962C8B-B14F-4D97-AF65-F5344CB8AC3E}">
        <p14:creationId xmlns:p14="http://schemas.microsoft.com/office/powerpoint/2010/main" val="1985278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9</a:t>
            </a:fld>
            <a:endParaRPr lang="en-US"/>
          </a:p>
        </p:txBody>
      </p:sp>
    </p:spTree>
    <p:extLst>
      <p:ext uri="{BB962C8B-B14F-4D97-AF65-F5344CB8AC3E}">
        <p14:creationId xmlns:p14="http://schemas.microsoft.com/office/powerpoint/2010/main" val="2816397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10</a:t>
            </a:fld>
            <a:endParaRPr lang="en-US"/>
          </a:p>
        </p:txBody>
      </p:sp>
    </p:spTree>
    <p:extLst>
      <p:ext uri="{BB962C8B-B14F-4D97-AF65-F5344CB8AC3E}">
        <p14:creationId xmlns:p14="http://schemas.microsoft.com/office/powerpoint/2010/main" val="3830851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Freeform 11"/>
          <p:cNvSpPr>
            <a:spLocks noChangeArrowheads="1"/>
          </p:cNvSpPr>
          <p:nvPr/>
        </p:nvSpPr>
        <p:spPr bwMode="white">
          <a:xfrm>
            <a:off x="8429022" y="0"/>
            <a:ext cx="3762978"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800"/>
          </a:p>
        </p:txBody>
      </p:sp>
      <p:sp>
        <p:nvSpPr>
          <p:cNvPr id="7" name="Freeform 6"/>
          <p:cNvSpPr>
            <a:spLocks/>
          </p:cNvSpPr>
          <p:nvPr/>
        </p:nvSpPr>
        <p:spPr bwMode="auto">
          <a:xfrm>
            <a:off x="8145385"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bodyPr>
          <a:lstStyle/>
          <a:p>
            <a:pPr lvl="0"/>
            <a:endParaRPr lang="en-US" sz="1800"/>
          </a:p>
        </p:txBody>
      </p:sp>
      <p:sp>
        <p:nvSpPr>
          <p:cNvPr id="8" name="Freeform 7"/>
          <p:cNvSpPr>
            <a:spLocks/>
          </p:cNvSpPr>
          <p:nvPr/>
        </p:nvSpPr>
        <p:spPr bwMode="auto">
          <a:xfrm>
            <a:off x="7950653"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0" y="1873584"/>
            <a:ext cx="640080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5400" y="4572000"/>
            <a:ext cx="6400800" cy="1600200"/>
          </a:xfrm>
        </p:spPr>
        <p:txBody>
          <a:bodyPr/>
          <a:lstStyle>
            <a:lvl1pPr marL="0" indent="0" algn="l">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1258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4724400" y="1828801"/>
            <a:ext cx="6172200" cy="4343400"/>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10/20/2019</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0675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9" name="Rectangle 8"/>
          <p:cNvSpPr/>
          <p:nvPr/>
        </p:nvSpPr>
        <p:spPr bwMode="invGray">
          <a:xfrm>
            <a:off x="1295400"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bwMode="invGray">
          <a:xfrm>
            <a:off x="6324599"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95400"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324599"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1298448"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bwMode="invGray">
          <a:xfrm>
            <a:off x="1371273"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Picture Placeholder 2" descr="An empty placeholder to add an image. Click on the placeholder and select the image that you wish to add"/>
          <p:cNvSpPr>
            <a:spLocks noGrp="1"/>
          </p:cNvSpPr>
          <p:nvPr>
            <p:ph type="pic" idx="13"/>
          </p:nvPr>
        </p:nvSpPr>
        <p:spPr>
          <a:xfrm>
            <a:off x="63246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Text Placeholder 3"/>
          <p:cNvSpPr>
            <a:spLocks noGrp="1"/>
          </p:cNvSpPr>
          <p:nvPr>
            <p:ph type="body" sz="half" idx="14"/>
          </p:nvPr>
        </p:nvSpPr>
        <p:spPr bwMode="invGray">
          <a:xfrm>
            <a:off x="6412954"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10/20/2019</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394401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9A3335-6331-4872-A8B7-ECD55539F4D0}" type="datetimeFigureOut">
              <a:rPr lang="en-US" smtClean="0"/>
              <a:t>10/20/2019</a:t>
            </a:fld>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09294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white">
          <a:xfrm rot="5400000">
            <a:off x="7562850" y="2228850"/>
            <a:ext cx="6858000" cy="2400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6331230" y="3387909"/>
            <a:ext cx="6858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6251613" y="3387909"/>
            <a:ext cx="6858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9871318" y="685800"/>
            <a:ext cx="1033272" cy="5486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00" y="685800"/>
            <a:ext cx="7976754"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9A3335-6331-4872-A8B7-ECD55539F4D0}" type="datetimeFigureOut">
              <a:rPr lang="en-US" smtClean="0"/>
              <a:t>10/20/2019</a:t>
            </a:fld>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7F8E3F6-DE14-48B2-B2BC-6FABA9630FB8}" type="slidenum">
              <a:rPr lang="en-US" smtClean="0"/>
              <a:pPr/>
              <a:t>‹#›</a:t>
            </a:fld>
            <a:endParaRPr lang="en-US" dirty="0"/>
          </a:p>
        </p:txBody>
      </p:sp>
    </p:spTree>
    <p:extLst>
      <p:ext uri="{BB962C8B-B14F-4D97-AF65-F5344CB8AC3E}">
        <p14:creationId xmlns:p14="http://schemas.microsoft.com/office/powerpoint/2010/main" val="180411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10/20/2019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6112139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6586129"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3"/>
          <p:cNvSpPr>
            <a:spLocks noGrp="1"/>
          </p:cNvSpPr>
          <p:nvPr>
            <p:ph type="sldNum" sz="quarter" idx="11"/>
          </p:nvPr>
        </p:nvSpPr>
        <p:spPr bwMode="gray">
          <a:xfrm>
            <a:off x="11673508" y="6507316"/>
            <a:ext cx="209459" cy="153888"/>
          </a:xfrm>
        </p:spPr>
        <p:txBody>
          <a:bodyPr wrap="none" anchor="b" anchorCtr="0"/>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3729915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9A3335-6331-4872-A8B7-ECD55539F4D0}" type="datetimeFigureOut">
              <a:rPr lang="en-US" smtClean="0"/>
              <a:t>10/20/2019</a:t>
            </a:fld>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59618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Freeform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2" name="Freeform 7"/>
          <p:cNvSpPr>
            <a:spLocks/>
          </p:cNvSpPr>
          <p:nvPr/>
        </p:nvSpPr>
        <p:spPr bwMode="auto">
          <a:xfrm>
            <a:off x="6062136"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15" name="Picture Placeholder 14" descr="An empty placeholder to add an image. Click on the placeholder and select the image that you wish to add"/>
          <p:cNvSpPr>
            <a:spLocks noGrp="1"/>
          </p:cNvSpPr>
          <p:nvPr>
            <p:ph type="pic" sz="quarter" idx="10"/>
          </p:nvPr>
        </p:nvSpPr>
        <p:spPr>
          <a:xfrm>
            <a:off x="6743703"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n-US"/>
              <a:t>Click icon to add picture</a:t>
            </a:r>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0281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p:cNvSpPr>
          <p:nvPr/>
        </p:nvSpPr>
        <p:spPr bwMode="auto">
          <a:xfrm>
            <a:off x="9237132"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9"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0"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title"/>
          </p:nvPr>
        </p:nvSpPr>
        <p:spPr>
          <a:xfrm>
            <a:off x="1295398" y="2914650"/>
            <a:ext cx="8046720" cy="1557338"/>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95398" y="4589463"/>
            <a:ext cx="8046718" cy="1011237"/>
          </a:xfrm>
        </p:spPr>
        <p:txBody>
          <a:bodyPr/>
          <a:lstStyle>
            <a:lvl1pPr marL="0" indent="0">
              <a:spcBef>
                <a:spcPts val="120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1964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828799"/>
            <a:ext cx="4572000" cy="43434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10/20/2019</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44820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lstStyle/>
          <a:p>
            <a:r>
              <a:rPr lang="en-US"/>
              <a:t>Click to edit Master title style</a:t>
            </a:r>
          </a:p>
        </p:txBody>
      </p:sp>
      <p:sp>
        <p:nvSpPr>
          <p:cNvPr id="3" name="Text Placeholder 2"/>
          <p:cNvSpPr>
            <a:spLocks noGrp="1"/>
          </p:cNvSpPr>
          <p:nvPr>
            <p:ph type="body" idx="1"/>
          </p:nvPr>
        </p:nvSpPr>
        <p:spPr>
          <a:xfrm>
            <a:off x="1295400" y="1828800"/>
            <a:ext cx="4572000" cy="850392"/>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2705100"/>
            <a:ext cx="4572000" cy="3467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4600" y="1828800"/>
            <a:ext cx="4572000" cy="847725"/>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4600" y="2705100"/>
            <a:ext cx="4572000" cy="3467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A79A3335-6331-4872-A8B7-ECD55539F4D0}" type="datetimeFigureOut">
              <a:rPr lang="en-US" smtClean="0"/>
              <a:t>10/20/2019</a:t>
            </a:fld>
            <a:endParaRPr lang="en-US"/>
          </a:p>
        </p:txBody>
      </p:sp>
      <p:sp>
        <p:nvSpPr>
          <p:cNvPr id="9" name="Slide Number Placeholder 8"/>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60236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A79A3335-6331-4872-A8B7-ECD55539F4D0}" type="datetimeFigureOut">
              <a:rPr lang="en-US" smtClean="0"/>
              <a:t>10/20/2019</a:t>
            </a:fld>
            <a:endParaRPr lang="en-US"/>
          </a:p>
        </p:txBody>
      </p:sp>
      <p:sp>
        <p:nvSpPr>
          <p:cNvPr id="5" name="Slide Number Placeholder 4"/>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339733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A79A3335-6331-4872-A8B7-ECD55539F4D0}" type="datetimeFigureOut">
              <a:rPr lang="en-US" smtClean="0"/>
              <a:t>10/20/2019</a:t>
            </a:fld>
            <a:endParaRPr lang="en-US"/>
          </a:p>
        </p:txBody>
      </p:sp>
      <p:sp>
        <p:nvSpPr>
          <p:cNvPr id="4" name="Slide Number Placeholder 3"/>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98363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728209" y="1828800"/>
            <a:ext cx="6126480" cy="43434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10/20/2019</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5476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bwMode="white">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1371600"/>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443006"/>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295400" y="255134"/>
            <a:ext cx="9601200" cy="1036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828800"/>
            <a:ext cx="9601200"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295399" y="6374999"/>
            <a:ext cx="6243203" cy="274320"/>
          </a:xfrm>
          <a:prstGeom prst="rect">
            <a:avLst/>
          </a:prstGeom>
        </p:spPr>
        <p:txBody>
          <a:bodyPr vert="horz" lIns="91440" tIns="45720" rIns="91440" bIns="45720" rtlCol="0" anchor="ctr"/>
          <a:lstStyle>
            <a:lvl1pPr algn="l">
              <a:defRPr sz="1100">
                <a:solidFill>
                  <a:schemeClr val="tx1"/>
                </a:solidFill>
              </a:defRPr>
            </a:lvl1pPr>
          </a:lstStyle>
          <a:p>
            <a:r>
              <a:rPr lang="en-US" dirty="0"/>
              <a:t>Add a footer</a:t>
            </a:r>
          </a:p>
        </p:txBody>
      </p:sp>
      <p:sp>
        <p:nvSpPr>
          <p:cNvPr id="4" name="Date Placeholder 3"/>
          <p:cNvSpPr>
            <a:spLocks noGrp="1"/>
          </p:cNvSpPr>
          <p:nvPr>
            <p:ph type="dt" sz="half" idx="2"/>
          </p:nvPr>
        </p:nvSpPr>
        <p:spPr>
          <a:xfrm>
            <a:off x="7791449" y="6374999"/>
            <a:ext cx="1480705" cy="274320"/>
          </a:xfrm>
          <a:prstGeom prst="rect">
            <a:avLst/>
          </a:prstGeom>
        </p:spPr>
        <p:txBody>
          <a:bodyPr vert="horz" lIns="91440" tIns="45720" rIns="91440" bIns="45720" rtlCol="0" anchor="ctr"/>
          <a:lstStyle>
            <a:lvl1pPr algn="r">
              <a:defRPr sz="1100">
                <a:solidFill>
                  <a:schemeClr val="tx1"/>
                </a:solidFill>
              </a:defRPr>
            </a:lvl1pPr>
          </a:lstStyle>
          <a:p>
            <a:fld id="{A79A3335-6331-4872-A8B7-ECD55539F4D0}" type="datetimeFigureOut">
              <a:rPr lang="en-US" smtClean="0"/>
              <a:pPr/>
              <a:t>10/20/2019</a:t>
            </a:fld>
            <a:endParaRPr lang="en-US"/>
          </a:p>
        </p:txBody>
      </p:sp>
      <p:sp>
        <p:nvSpPr>
          <p:cNvPr id="6" name="Slide Number Placeholder 5"/>
          <p:cNvSpPr>
            <a:spLocks noGrp="1"/>
          </p:cNvSpPr>
          <p:nvPr>
            <p:ph type="sldNum" sz="quarter" idx="4"/>
          </p:nvPr>
        </p:nvSpPr>
        <p:spPr>
          <a:xfrm>
            <a:off x="9525000" y="6374999"/>
            <a:ext cx="1371600" cy="274320"/>
          </a:xfrm>
          <a:prstGeom prst="rect">
            <a:avLst/>
          </a:prstGeom>
        </p:spPr>
        <p:txBody>
          <a:bodyPr vert="horz" lIns="91440" tIns="45720" rIns="91440" bIns="45720" rtlCol="0" anchor="ctr"/>
          <a:lstStyle>
            <a:lvl1pPr algn="r">
              <a:defRPr sz="1100">
                <a:solidFill>
                  <a:schemeClr val="tx1"/>
                </a:solidFill>
              </a:defRPr>
            </a:lvl1pPr>
          </a:lstStyle>
          <a:p>
            <a:fld id="{A7F8E3F6-DE14-48B2-B2BC-6FABA9630FB8}" type="slidenum">
              <a:rPr lang="en-US" smtClean="0"/>
              <a:pPr/>
              <a:t>‹#›</a:t>
            </a:fld>
            <a:endParaRPr lang="en-US"/>
          </a:p>
        </p:txBody>
      </p:sp>
    </p:spTree>
    <p:extLst>
      <p:ext uri="{BB962C8B-B14F-4D97-AF65-F5344CB8AC3E}">
        <p14:creationId xmlns:p14="http://schemas.microsoft.com/office/powerpoint/2010/main" val="259473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61" r:id="rId11"/>
    <p:sldLayoutId id="2147483658" r:id="rId12"/>
    <p:sldLayoutId id="2147483659" r:id="rId13"/>
    <p:sldLayoutId id="2147483662" r:id="rId14"/>
    <p:sldLayoutId id="2147483664"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7"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6.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5.xml"/><Relationship Id="rId7" Type="http://schemas.openxmlformats.org/officeDocument/2006/relationships/slide" Target="slide14.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slide" Target="slide18.xml"/><Relationship Id="rId11" Type="http://schemas.openxmlformats.org/officeDocument/2006/relationships/slide" Target="slide27.xml"/><Relationship Id="rId5" Type="http://schemas.openxmlformats.org/officeDocument/2006/relationships/slide" Target="slide9.xml"/><Relationship Id="rId10" Type="http://schemas.openxmlformats.org/officeDocument/2006/relationships/slide" Target="slide24.xml"/><Relationship Id="rId4" Type="http://schemas.openxmlformats.org/officeDocument/2006/relationships/slide" Target="slide16.xml"/><Relationship Id="rId9" Type="http://schemas.openxmlformats.org/officeDocument/2006/relationships/slide" Target="slide2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19.gif"/><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slide" Target="slide20.xml"/><Relationship Id="rId5" Type="http://schemas.openxmlformats.org/officeDocument/2006/relationships/slide" Target="slide8.xml"/><Relationship Id="rId4" Type="http://schemas.openxmlformats.org/officeDocument/2006/relationships/image" Target="../media/image9.JP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28.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31.gi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slide" Target="slide22.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slide" Target="slide2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slide" Target="slide27.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gif"/><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55.png"/><Relationship Id="rId4" Type="http://schemas.openxmlformats.org/officeDocument/2006/relationships/image" Target="../media/image54.JP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9.JPG"/><Relationship Id="rId4" Type="http://schemas.openxmlformats.org/officeDocument/2006/relationships/diagramLayout" Target="../diagrams/layout1.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2.gi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44CF142-1DA4-47E9-B978-AAE51065C351}"/>
              </a:ext>
            </a:extLst>
          </p:cNvPr>
          <p:cNvPicPr>
            <a:picLocks noGrp="1" noChangeAspect="1"/>
          </p:cNvPicPr>
          <p:nvPr>
            <p:ph type="pic" sz="quarter" idx="10"/>
          </p:nvPr>
        </p:nvPicPr>
        <p:blipFill>
          <a:blip r:embed="rId3"/>
          <a:srcRect t="8042" b="8042"/>
          <a:stretch>
            <a:fillRect/>
          </a:stretch>
        </p:blipFill>
        <p:spPr/>
      </p:pic>
      <p:sp>
        <p:nvSpPr>
          <p:cNvPr id="5" name="Isosceles Triangle 4">
            <a:extLst>
              <a:ext uri="{FF2B5EF4-FFF2-40B4-BE49-F238E27FC236}">
                <a16:creationId xmlns:a16="http://schemas.microsoft.com/office/drawing/2014/main" id="{126AE467-B80B-458A-8157-DB495B176F2A}"/>
              </a:ext>
            </a:extLst>
          </p:cNvPr>
          <p:cNvSpPr/>
          <p:nvPr/>
        </p:nvSpPr>
        <p:spPr>
          <a:xfrm>
            <a:off x="6082435" y="505823"/>
            <a:ext cx="5486400" cy="5346290"/>
          </a:xfrm>
          <a:prstGeom prst="triangle">
            <a:avLst/>
          </a:prstGeom>
          <a:gradFill flip="none" rotWithShape="1">
            <a:gsLst>
              <a:gs pos="24000">
                <a:srgbClr val="C00000"/>
              </a:gs>
              <a:gs pos="100000">
                <a:srgbClr val="FFC000"/>
              </a:gs>
            </a:gsLst>
            <a:lin ang="5400000" scaled="1"/>
            <a:tileRect/>
          </a:gradFill>
          <a:scene3d>
            <a:camera prst="isometricOffAxis2Lef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t>PBIS</a:t>
            </a:r>
            <a:r>
              <a:rPr lang="en-US" sz="3600" dirty="0"/>
              <a:t> Advanced Tiers</a:t>
            </a:r>
            <a:endParaRPr lang="en-US" sz="3600" b="1" dirty="0">
              <a:solidFill>
                <a:schemeClr val="tx2"/>
              </a:solidFill>
            </a:endParaRPr>
          </a:p>
        </p:txBody>
      </p:sp>
      <p:pic>
        <p:nvPicPr>
          <p:cNvPr id="6" name="Picture 5" descr="A close up of a logo&#10;&#10;Description automatically generated">
            <a:extLst>
              <a:ext uri="{FF2B5EF4-FFF2-40B4-BE49-F238E27FC236}">
                <a16:creationId xmlns:a16="http://schemas.microsoft.com/office/drawing/2014/main" id="{98C02509-1060-40D6-AD32-97A94403EE2B}"/>
              </a:ext>
            </a:extLst>
          </p:cNvPr>
          <p:cNvPicPr>
            <a:picLocks noChangeAspect="1"/>
          </p:cNvPicPr>
          <p:nvPr/>
        </p:nvPicPr>
        <p:blipFill>
          <a:blip r:embed="rId4"/>
          <a:stretch>
            <a:fillRect/>
          </a:stretch>
        </p:blipFill>
        <p:spPr>
          <a:xfrm>
            <a:off x="10570188" y="146661"/>
            <a:ext cx="1350176" cy="1205144"/>
          </a:xfrm>
          <a:prstGeom prst="rect">
            <a:avLst/>
          </a:prstGeom>
          <a:ln>
            <a:noFill/>
          </a:ln>
          <a:effectLst>
            <a:softEdge rad="112500"/>
          </a:effectLst>
        </p:spPr>
      </p:pic>
      <p:sp>
        <p:nvSpPr>
          <p:cNvPr id="7" name="Rectangle 6">
            <a:extLst>
              <a:ext uri="{FF2B5EF4-FFF2-40B4-BE49-F238E27FC236}">
                <a16:creationId xmlns:a16="http://schemas.microsoft.com/office/drawing/2014/main" id="{4334A4DA-0389-46C5-9284-82F0E4ABC3FE}"/>
              </a:ext>
            </a:extLst>
          </p:cNvPr>
          <p:cNvSpPr/>
          <p:nvPr/>
        </p:nvSpPr>
        <p:spPr>
          <a:xfrm>
            <a:off x="10232809" y="1259241"/>
            <a:ext cx="1959191" cy="523220"/>
          </a:xfrm>
          <a:prstGeom prst="rect">
            <a:avLst/>
          </a:prstGeom>
          <a:noFill/>
        </p:spPr>
        <p:txBody>
          <a:bodyPr wrap="none" lIns="91440" tIns="45720" rIns="91440" bIns="45720">
            <a:spAutoFit/>
          </a:bodyPr>
          <a:lstStyle/>
          <a:p>
            <a:pPr algn="ctr"/>
            <a:r>
              <a:rPr lang="en-US" sz="1400" dirty="0">
                <a:ln w="0"/>
                <a:solidFill>
                  <a:schemeClr val="bg1"/>
                </a:solidFill>
                <a:effectLst>
                  <a:outerShdw blurRad="38100" dist="19050" dir="2700000" algn="tl" rotWithShape="0">
                    <a:schemeClr val="dk1">
                      <a:alpha val="40000"/>
                    </a:schemeClr>
                  </a:outerShdw>
                </a:effectLst>
              </a:rPr>
              <a:t>CA PBIS Conference</a:t>
            </a:r>
            <a:endParaRPr lang="en-US" sz="1400" b="0" cap="none" spc="0" dirty="0">
              <a:ln w="0"/>
              <a:solidFill>
                <a:schemeClr val="bg1"/>
              </a:solidFill>
              <a:effectLst>
                <a:outerShdw blurRad="38100" dist="19050" dir="2700000" algn="tl" rotWithShape="0">
                  <a:schemeClr val="dk1">
                    <a:alpha val="40000"/>
                  </a:schemeClr>
                </a:outerShdw>
              </a:effectLst>
            </a:endParaRPr>
          </a:p>
          <a:p>
            <a:pPr algn="ctr"/>
            <a:r>
              <a:rPr lang="en-US" sz="1400" dirty="0">
                <a:ln w="0"/>
                <a:solidFill>
                  <a:schemeClr val="bg1"/>
                </a:solidFill>
                <a:effectLst>
                  <a:outerShdw blurRad="38100" dist="19050" dir="2700000" algn="tl" rotWithShape="0">
                    <a:schemeClr val="dk1">
                      <a:alpha val="40000"/>
                    </a:schemeClr>
                  </a:outerShdw>
                </a:effectLst>
              </a:rPr>
              <a:t>October 28-29, 2019</a:t>
            </a:r>
            <a:endParaRPr lang="en-US" sz="1400" b="0" cap="none" spc="0" dirty="0">
              <a:ln w="0"/>
              <a:solidFill>
                <a:schemeClr val="bg1"/>
              </a:solidFill>
              <a:effectLst>
                <a:outerShdw blurRad="38100" dist="19050" dir="2700000" algn="tl" rotWithShape="0">
                  <a:schemeClr val="dk1">
                    <a:alpha val="40000"/>
                  </a:schemeClr>
                </a:outerShdw>
              </a:effectLst>
            </a:endParaRPr>
          </a:p>
        </p:txBody>
      </p:sp>
      <p:sp>
        <p:nvSpPr>
          <p:cNvPr id="8" name="Title 19">
            <a:extLst>
              <a:ext uri="{FF2B5EF4-FFF2-40B4-BE49-F238E27FC236}">
                <a16:creationId xmlns:a16="http://schemas.microsoft.com/office/drawing/2014/main" id="{FA170CAE-1767-4187-80D7-D9980257EC6C}"/>
              </a:ext>
            </a:extLst>
          </p:cNvPr>
          <p:cNvSpPr txBox="1">
            <a:spLocks/>
          </p:cNvSpPr>
          <p:nvPr/>
        </p:nvSpPr>
        <p:spPr>
          <a:xfrm>
            <a:off x="-878512" y="4294775"/>
            <a:ext cx="8046720" cy="155733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gn="ctr"/>
            <a:r>
              <a:rPr lang="en-US" sz="6000" i="1" dirty="0"/>
              <a:t>Building a Continuum of Behavioral Interventions </a:t>
            </a:r>
          </a:p>
          <a:p>
            <a:pPr algn="ctr"/>
            <a:r>
              <a:rPr lang="en-US" sz="6000" i="1" dirty="0"/>
              <a:t>for </a:t>
            </a:r>
          </a:p>
          <a:p>
            <a:pPr algn="ctr"/>
            <a:r>
              <a:rPr lang="en-US" sz="6000" i="1" dirty="0"/>
              <a:t>Advanced </a:t>
            </a:r>
          </a:p>
          <a:p>
            <a:pPr algn="ctr"/>
            <a:r>
              <a:rPr lang="en-US" sz="6000" i="1" dirty="0"/>
              <a:t>Tiers</a:t>
            </a:r>
            <a:endParaRPr lang="en-US" sz="6000" b="1" spc="50" dirty="0">
              <a:ln w="0"/>
              <a:effectLst>
                <a:innerShdw blurRad="63500" dist="50800" dir="13500000">
                  <a:srgbClr val="000000">
                    <a:alpha val="50000"/>
                  </a:srgbClr>
                </a:innerShdw>
              </a:effectLst>
            </a:endParaRPr>
          </a:p>
        </p:txBody>
      </p:sp>
      <p:pic>
        <p:nvPicPr>
          <p:cNvPr id="10" name="Picture 9">
            <a:extLst>
              <a:ext uri="{FF2B5EF4-FFF2-40B4-BE49-F238E27FC236}">
                <a16:creationId xmlns:a16="http://schemas.microsoft.com/office/drawing/2014/main" id="{2B664AC5-BF6F-40C8-9F97-1E26375F4D53}"/>
              </a:ext>
            </a:extLst>
          </p:cNvPr>
          <p:cNvPicPr>
            <a:picLocks noChangeAspect="1"/>
          </p:cNvPicPr>
          <p:nvPr/>
        </p:nvPicPr>
        <p:blipFill>
          <a:blip r:embed="rId5"/>
          <a:stretch>
            <a:fillRect/>
          </a:stretch>
        </p:blipFill>
        <p:spPr>
          <a:xfrm>
            <a:off x="121316" y="6203570"/>
            <a:ext cx="2748698" cy="594018"/>
          </a:xfrm>
          <a:prstGeom prst="rect">
            <a:avLst/>
          </a:prstGeom>
        </p:spPr>
      </p:pic>
      <p:sp>
        <p:nvSpPr>
          <p:cNvPr id="3" name="Rectangle 2">
            <a:extLst>
              <a:ext uri="{FF2B5EF4-FFF2-40B4-BE49-F238E27FC236}">
                <a16:creationId xmlns:a16="http://schemas.microsoft.com/office/drawing/2014/main" id="{81C4E40B-584A-4B0B-ABC2-0830CC6B2E08}"/>
              </a:ext>
            </a:extLst>
          </p:cNvPr>
          <p:cNvSpPr/>
          <p:nvPr/>
        </p:nvSpPr>
        <p:spPr>
          <a:xfrm>
            <a:off x="4003876" y="6064574"/>
            <a:ext cx="2340704" cy="830997"/>
          </a:xfrm>
          <a:prstGeom prst="rect">
            <a:avLst/>
          </a:prstGeom>
          <a:noFill/>
        </p:spPr>
        <p:txBody>
          <a:bodyPr wrap="none" lIns="91440" tIns="45720" rIns="91440" bIns="45720">
            <a:spAutoFit/>
          </a:bodyPr>
          <a:lstStyle/>
          <a:p>
            <a:pPr algn="ctr"/>
            <a:r>
              <a:rPr lang="en-US" sz="2400" dirty="0">
                <a:ln w="0"/>
                <a:solidFill>
                  <a:schemeClr val="tx2"/>
                </a:solidFill>
                <a:effectLst>
                  <a:outerShdw blurRad="38100" dist="19050" dir="2700000" algn="tl" rotWithShape="0">
                    <a:schemeClr val="dk1">
                      <a:alpha val="40000"/>
                    </a:schemeClr>
                  </a:outerShdw>
                </a:effectLst>
              </a:rPr>
              <a:t>Cristy Clouse</a:t>
            </a:r>
          </a:p>
          <a:p>
            <a:pPr algn="ctr"/>
            <a:r>
              <a:rPr lang="en-US" sz="2400" b="0" cap="none" spc="0" dirty="0">
                <a:ln w="0"/>
                <a:solidFill>
                  <a:schemeClr val="tx2"/>
                </a:solidFill>
                <a:effectLst>
                  <a:outerShdw blurRad="38100" dist="19050" dir="2700000" algn="tl" rotWithShape="0">
                    <a:schemeClr val="dk1">
                      <a:alpha val="40000"/>
                    </a:schemeClr>
                  </a:outerShdw>
                </a:effectLst>
              </a:rPr>
              <a:t>Barbara Kelley</a:t>
            </a:r>
          </a:p>
        </p:txBody>
      </p:sp>
    </p:spTree>
    <p:extLst>
      <p:ext uri="{BB962C8B-B14F-4D97-AF65-F5344CB8AC3E}">
        <p14:creationId xmlns:p14="http://schemas.microsoft.com/office/powerpoint/2010/main" val="209099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7EB052C-7457-404B-A2D8-E81C42DC4183}"/>
              </a:ext>
            </a:extLst>
          </p:cNvPr>
          <p:cNvSpPr>
            <a:spLocks noGrp="1"/>
          </p:cNvSpPr>
          <p:nvPr>
            <p:ph idx="10"/>
          </p:nvPr>
        </p:nvSpPr>
        <p:spPr>
          <a:xfrm>
            <a:off x="272845" y="1591871"/>
            <a:ext cx="6835877" cy="2176341"/>
          </a:xfrm>
        </p:spPr>
        <p:txBody>
          <a:bodyPr>
            <a:noAutofit/>
          </a:bodyPr>
          <a:lstStyle/>
          <a:p>
            <a:pPr marL="0" indent="0">
              <a:buNone/>
            </a:pPr>
            <a:r>
              <a:rPr lang="en-US" sz="5400" b="1" i="1" dirty="0">
                <a:solidFill>
                  <a:schemeClr val="tx2"/>
                </a:solidFill>
              </a:rPr>
              <a:t>The behavior specialist is the only expert </a:t>
            </a:r>
            <a:r>
              <a:rPr lang="en-US" sz="5400" dirty="0"/>
              <a:t>in Tier 3 assessment, intervention, and implementation.</a:t>
            </a:r>
          </a:p>
        </p:txBody>
      </p:sp>
      <p:sp>
        <p:nvSpPr>
          <p:cNvPr id="3" name="Title 2">
            <a:extLst>
              <a:ext uri="{FF2B5EF4-FFF2-40B4-BE49-F238E27FC236}">
                <a16:creationId xmlns:a16="http://schemas.microsoft.com/office/drawing/2014/main" id="{C214418E-F01F-4405-9338-017C7AAC81B5}"/>
              </a:ext>
            </a:extLst>
          </p:cNvPr>
          <p:cNvSpPr>
            <a:spLocks noGrp="1"/>
          </p:cNvSpPr>
          <p:nvPr>
            <p:ph type="title"/>
          </p:nvPr>
        </p:nvSpPr>
        <p:spPr>
          <a:xfrm>
            <a:off x="781051" y="242595"/>
            <a:ext cx="9601200" cy="1036850"/>
          </a:xfrm>
        </p:spPr>
        <p:txBody>
          <a:bodyPr>
            <a:noAutofit/>
          </a:bodyPr>
          <a:lstStyle/>
          <a:p>
            <a:r>
              <a:rPr lang="en-US" sz="8800" dirty="0"/>
              <a:t>Myth #3</a:t>
            </a:r>
          </a:p>
        </p:txBody>
      </p:sp>
      <p:sp>
        <p:nvSpPr>
          <p:cNvPr id="4" name="Slide Number Placeholder 3">
            <a:extLst>
              <a:ext uri="{FF2B5EF4-FFF2-40B4-BE49-F238E27FC236}">
                <a16:creationId xmlns:a16="http://schemas.microsoft.com/office/drawing/2014/main" id="{9D48D4AE-6216-4DD4-AB8F-44A05F0AE614}"/>
              </a:ext>
            </a:extLst>
          </p:cNvPr>
          <p:cNvSpPr>
            <a:spLocks noGrp="1"/>
          </p:cNvSpPr>
          <p:nvPr>
            <p:ph type="sldNum" sz="quarter" idx="11"/>
          </p:nvPr>
        </p:nvSpPr>
        <p:spPr/>
        <p:txBody>
          <a:bodyPr/>
          <a:lstStyle/>
          <a:p>
            <a:pPr>
              <a:defRPr/>
            </a:pPr>
            <a:fld id="{F3477EC8-074D-41C4-94AE-E9EA7CEEA348}" type="slidenum">
              <a:rPr lang="en-US" sz="1000">
                <a:solidFill>
                  <a:srgbClr val="FFFFFF">
                    <a:lumMod val="75000"/>
                  </a:srgbClr>
                </a:solidFill>
                <a:latin typeface="Arial"/>
                <a:ea typeface="ＭＳ Ｐゴシック" charset="-128"/>
              </a:rPr>
              <a:pPr>
                <a:defRPr/>
              </a:pPr>
              <a:t>10</a:t>
            </a:fld>
            <a:endParaRPr lang="en-US" sz="1000" dirty="0">
              <a:solidFill>
                <a:srgbClr val="FFFFFF">
                  <a:lumMod val="75000"/>
                </a:srgbClr>
              </a:solidFill>
              <a:latin typeface="Arial"/>
              <a:ea typeface="ＭＳ Ｐゴシック" charset="-128"/>
            </a:endParaRPr>
          </a:p>
        </p:txBody>
      </p:sp>
      <p:pic>
        <p:nvPicPr>
          <p:cNvPr id="2050" name="Picture 2" descr="Related image">
            <a:extLst>
              <a:ext uri="{FF2B5EF4-FFF2-40B4-BE49-F238E27FC236}">
                <a16:creationId xmlns:a16="http://schemas.microsoft.com/office/drawing/2014/main" id="{EF8A63F0-7CAA-46D7-BA01-97FDAF6771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97560">
            <a:off x="7092560" y="1844979"/>
            <a:ext cx="4828244" cy="3168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44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E743F6-434D-5346-A344-8EAF09F0E47C}"/>
              </a:ext>
            </a:extLst>
          </p:cNvPr>
          <p:cNvSpPr>
            <a:spLocks noGrp="1"/>
          </p:cNvSpPr>
          <p:nvPr>
            <p:ph type="sldNum" sz="quarter" idx="12"/>
          </p:nvPr>
        </p:nvSpPr>
        <p:spPr/>
        <p:txBody>
          <a:bodyPr/>
          <a:lstStyle/>
          <a:p>
            <a:pPr defTabSz="685800">
              <a:defRPr/>
            </a:pPr>
            <a:fld id="{99A20822-4A49-4D36-86E3-300BA48D3F00}" type="slidenum">
              <a:rPr lang="en-US" sz="750">
                <a:solidFill>
                  <a:srgbClr val="262626"/>
                </a:solidFill>
                <a:latin typeface="Arial"/>
                <a:cs typeface="Calibri"/>
              </a:rPr>
              <a:pPr defTabSz="685800">
                <a:defRPr/>
              </a:pPr>
              <a:t>11</a:t>
            </a:fld>
            <a:endParaRPr lang="en-US" sz="750" dirty="0">
              <a:solidFill>
                <a:srgbClr val="262626"/>
              </a:solidFill>
              <a:latin typeface="Arial"/>
              <a:cs typeface="Calibri"/>
            </a:endParaRPr>
          </a:p>
        </p:txBody>
      </p:sp>
      <p:sp>
        <p:nvSpPr>
          <p:cNvPr id="22" name="TextBox 21">
            <a:extLst>
              <a:ext uri="{FF2B5EF4-FFF2-40B4-BE49-F238E27FC236}">
                <a16:creationId xmlns:a16="http://schemas.microsoft.com/office/drawing/2014/main" id="{EE869D97-5D3D-EE4F-A2B9-3053DFF80C06}"/>
              </a:ext>
            </a:extLst>
          </p:cNvPr>
          <p:cNvSpPr txBox="1"/>
          <p:nvPr/>
        </p:nvSpPr>
        <p:spPr>
          <a:xfrm>
            <a:off x="3625003" y="2818781"/>
            <a:ext cx="1922689" cy="1015663"/>
          </a:xfrm>
          <a:prstGeom prst="rect">
            <a:avLst/>
          </a:prstGeom>
          <a:solidFill>
            <a:srgbClr val="FFFF00">
              <a:alpha val="50000"/>
            </a:srgbClr>
          </a:solidFill>
        </p:spPr>
        <p:txBody>
          <a:bodyPr wrap="square" rtlCol="0">
            <a:spAutoFit/>
          </a:bodyPr>
          <a:lstStyle/>
          <a:p>
            <a:pPr marL="214313" indent="-214313" defTabSz="685800">
              <a:buFont typeface="Arial" panose="020B0604020202020204" pitchFamily="34" charset="0"/>
              <a:buChar char="•"/>
              <a:defRPr/>
            </a:pPr>
            <a:r>
              <a:rPr lang="en-US" sz="1500" dirty="0">
                <a:solidFill>
                  <a:srgbClr val="262626"/>
                </a:solidFill>
                <a:latin typeface="Arial"/>
              </a:rPr>
              <a:t>Enhance communication with home to support Tier 2</a:t>
            </a:r>
          </a:p>
        </p:txBody>
      </p:sp>
      <p:graphicFrame>
        <p:nvGraphicFramePr>
          <p:cNvPr id="2" name="Table 2">
            <a:extLst>
              <a:ext uri="{FF2B5EF4-FFF2-40B4-BE49-F238E27FC236}">
                <a16:creationId xmlns:a16="http://schemas.microsoft.com/office/drawing/2014/main" id="{04FA3569-4783-4066-AD39-D97275971FF5}"/>
              </a:ext>
            </a:extLst>
          </p:cNvPr>
          <p:cNvGraphicFramePr>
            <a:graphicFrameLocks noGrp="1"/>
          </p:cNvGraphicFramePr>
          <p:nvPr>
            <p:extLst>
              <p:ext uri="{D42A27DB-BD31-4B8C-83A1-F6EECF244321}">
                <p14:modId xmlns:p14="http://schemas.microsoft.com/office/powerpoint/2010/main" val="679892204"/>
              </p:ext>
            </p:extLst>
          </p:nvPr>
        </p:nvGraphicFramePr>
        <p:xfrm>
          <a:off x="66369" y="1292082"/>
          <a:ext cx="12125631" cy="5533438"/>
        </p:xfrm>
        <a:graphic>
          <a:graphicData uri="http://schemas.openxmlformats.org/drawingml/2006/table">
            <a:tbl>
              <a:tblPr firstRow="1" bandRow="1">
                <a:tableStyleId>{C4B1156A-380E-4F78-BDF5-A606A8083BF9}</a:tableStyleId>
              </a:tblPr>
              <a:tblGrid>
                <a:gridCol w="4041877">
                  <a:extLst>
                    <a:ext uri="{9D8B030D-6E8A-4147-A177-3AD203B41FA5}">
                      <a16:colId xmlns:a16="http://schemas.microsoft.com/office/drawing/2014/main" val="2153174887"/>
                    </a:ext>
                  </a:extLst>
                </a:gridCol>
                <a:gridCol w="4041877">
                  <a:extLst>
                    <a:ext uri="{9D8B030D-6E8A-4147-A177-3AD203B41FA5}">
                      <a16:colId xmlns:a16="http://schemas.microsoft.com/office/drawing/2014/main" val="2126206997"/>
                    </a:ext>
                  </a:extLst>
                </a:gridCol>
                <a:gridCol w="4041877">
                  <a:extLst>
                    <a:ext uri="{9D8B030D-6E8A-4147-A177-3AD203B41FA5}">
                      <a16:colId xmlns:a16="http://schemas.microsoft.com/office/drawing/2014/main" val="591518779"/>
                    </a:ext>
                  </a:extLst>
                </a:gridCol>
              </a:tblGrid>
              <a:tr h="9007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262626"/>
                          </a:solidFill>
                          <a:latin typeface="+mn-lt"/>
                        </a:rPr>
                        <a:t>Education Experts</a:t>
                      </a:r>
                    </a:p>
                    <a:p>
                      <a:pPr algn="ctr"/>
                      <a:endParaRPr lang="en-US" sz="2400"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262626"/>
                          </a:solidFill>
                          <a:latin typeface="+mn-lt"/>
                        </a:rPr>
                        <a:t>Student Experts</a:t>
                      </a:r>
                    </a:p>
                    <a:p>
                      <a:pPr algn="ctr"/>
                      <a:endParaRPr lang="en-US" sz="2400"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262626"/>
                          </a:solidFill>
                          <a:latin typeface="+mn-lt"/>
                        </a:rPr>
                        <a:t>Behavior Experts</a:t>
                      </a:r>
                    </a:p>
                    <a:p>
                      <a:pPr algn="ctr"/>
                      <a:endParaRPr lang="en-US" sz="2400" dirty="0">
                        <a:latin typeface="+mn-lt"/>
                      </a:endParaRPr>
                    </a:p>
                  </a:txBody>
                  <a:tcPr/>
                </a:tc>
                <a:extLst>
                  <a:ext uri="{0D108BD9-81ED-4DB2-BD59-A6C34878D82A}">
                    <a16:rowId xmlns:a16="http://schemas.microsoft.com/office/drawing/2014/main" val="1056864075"/>
                  </a:ext>
                </a:extLst>
              </a:tr>
              <a:tr h="12868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262626"/>
                          </a:solidFill>
                          <a:latin typeface="+mn-lt"/>
                        </a:rPr>
                        <a:t>Implement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262626"/>
                          </a:solidFill>
                          <a:latin typeface="+mn-lt"/>
                        </a:rPr>
                        <a:t>Tier 3 strategies</a:t>
                      </a:r>
                    </a:p>
                    <a:p>
                      <a:pPr algn="ctr"/>
                      <a:endParaRPr lang="en-US" sz="2400" dirty="0">
                        <a:latin typeface="+mn-lt"/>
                      </a:endParaRPr>
                    </a:p>
                  </a:txBody>
                  <a:tcPr>
                    <a:solidFill>
                      <a:schemeClr val="tx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262626"/>
                          </a:solidFill>
                          <a:latin typeface="+mn-lt"/>
                        </a:rPr>
                        <a:t>Inform &amp; support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262626"/>
                          </a:solidFill>
                          <a:latin typeface="+mn-lt"/>
                        </a:rPr>
                        <a:t>Tier 3</a:t>
                      </a:r>
                    </a:p>
                    <a:p>
                      <a:pPr algn="ctr"/>
                      <a:endParaRPr lang="en-US" sz="2400" dirty="0">
                        <a:latin typeface="+mn-lt"/>
                      </a:endParaRPr>
                    </a:p>
                  </a:txBody>
                  <a:tcPr>
                    <a:solidFill>
                      <a:schemeClr val="tx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262626"/>
                          </a:solidFill>
                          <a:latin typeface="+mn-lt"/>
                        </a:rPr>
                        <a:t>Collaborate to develop Tier 3</a:t>
                      </a:r>
                    </a:p>
                    <a:p>
                      <a:pPr algn="ctr"/>
                      <a:endParaRPr lang="en-US" sz="2400" dirty="0">
                        <a:latin typeface="+mn-lt"/>
                      </a:endParaRPr>
                    </a:p>
                  </a:txBody>
                  <a:tcPr>
                    <a:solidFill>
                      <a:schemeClr val="tx1">
                        <a:lumMod val="20000"/>
                        <a:lumOff val="80000"/>
                      </a:schemeClr>
                    </a:solidFill>
                  </a:tcPr>
                </a:tc>
                <a:extLst>
                  <a:ext uri="{0D108BD9-81ED-4DB2-BD59-A6C34878D82A}">
                    <a16:rowId xmlns:a16="http://schemas.microsoft.com/office/drawing/2014/main" val="709673788"/>
                  </a:ext>
                </a:extLst>
              </a:tr>
              <a:tr h="16729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262626"/>
                          </a:solidFill>
                          <a:latin typeface="+mn-lt"/>
                        </a:rPr>
                        <a:t>Enhance communication with home to support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262626"/>
                          </a:solidFill>
                          <a:latin typeface="+mn-lt"/>
                        </a:rPr>
                        <a:t>Tier 2</a:t>
                      </a:r>
                    </a:p>
                    <a:p>
                      <a:pPr algn="ctr"/>
                      <a:endParaRPr lang="en-US" sz="2400" dirty="0">
                        <a:latin typeface="+mn-lt"/>
                      </a:endParaRPr>
                    </a:p>
                  </a:txBody>
                  <a:tcP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262626"/>
                          </a:solidFill>
                          <a:latin typeface="+mn-lt"/>
                        </a:rPr>
                        <a:t>Enhance communication with school to support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262626"/>
                          </a:solidFill>
                          <a:latin typeface="+mn-lt"/>
                        </a:rPr>
                        <a:t>Tier 2</a:t>
                      </a:r>
                    </a:p>
                    <a:p>
                      <a:pPr algn="ctr"/>
                      <a:endParaRPr lang="en-US" sz="2400" dirty="0">
                        <a:latin typeface="+mn-lt"/>
                      </a:endParaRPr>
                    </a:p>
                  </a:txBody>
                  <a:tcP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262626"/>
                          </a:solidFill>
                          <a:latin typeface="+mn-lt"/>
                        </a:rPr>
                        <a:t>Support education and kid experts in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262626"/>
                          </a:solidFill>
                          <a:latin typeface="+mn-lt"/>
                        </a:rPr>
                        <a:t>Tier 2</a:t>
                      </a:r>
                    </a:p>
                    <a:p>
                      <a:pPr algn="ctr"/>
                      <a:endParaRPr lang="en-US" sz="2400" dirty="0">
                        <a:latin typeface="+mn-lt"/>
                      </a:endParaRPr>
                    </a:p>
                  </a:txBody>
                  <a:tcPr>
                    <a:solidFill>
                      <a:schemeClr val="accent2">
                        <a:lumMod val="20000"/>
                        <a:lumOff val="80000"/>
                      </a:schemeClr>
                    </a:solidFill>
                  </a:tcPr>
                </a:tc>
                <a:extLst>
                  <a:ext uri="{0D108BD9-81ED-4DB2-BD59-A6C34878D82A}">
                    <a16:rowId xmlns:a16="http://schemas.microsoft.com/office/drawing/2014/main" val="2958837182"/>
                  </a:ext>
                </a:extLst>
              </a:tr>
              <a:tr h="16729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262626"/>
                          </a:solidFill>
                          <a:latin typeface="+mn-lt"/>
                        </a:rPr>
                        <a:t>Differentiate Tier 1 PCBS (Positive Classroom Behavior Supports)</a:t>
                      </a:r>
                    </a:p>
                    <a:p>
                      <a:pPr algn="ctr"/>
                      <a:endParaRPr lang="en-US" sz="2400" dirty="0">
                        <a:latin typeface="+mn-lt"/>
                      </a:endParaRPr>
                    </a:p>
                  </a:txBody>
                  <a:tcPr>
                    <a:solidFill>
                      <a:srgbClr val="E2FED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262626"/>
                          </a:solidFill>
                          <a:latin typeface="+mn-lt"/>
                        </a:rPr>
                        <a:t>Support Tier 1 PCBS (Positive Classroom Behavior Supports)</a:t>
                      </a:r>
                      <a:endParaRPr lang="en-US" sz="2400" dirty="0">
                        <a:latin typeface="+mn-lt"/>
                      </a:endParaRPr>
                    </a:p>
                  </a:txBody>
                  <a:tcPr>
                    <a:solidFill>
                      <a:srgbClr val="E2FED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262626"/>
                          </a:solidFill>
                          <a:latin typeface="+mn-lt"/>
                        </a:rPr>
                        <a:t>Support Tier 1 PCBS (Positive Classroom Behavior Supports)</a:t>
                      </a:r>
                      <a:endParaRPr lang="en-US" sz="2400" dirty="0">
                        <a:latin typeface="+mn-lt"/>
                      </a:endParaRPr>
                    </a:p>
                  </a:txBody>
                  <a:tcPr>
                    <a:solidFill>
                      <a:srgbClr val="E2FED2"/>
                    </a:solidFill>
                  </a:tcPr>
                </a:tc>
                <a:extLst>
                  <a:ext uri="{0D108BD9-81ED-4DB2-BD59-A6C34878D82A}">
                    <a16:rowId xmlns:a16="http://schemas.microsoft.com/office/drawing/2014/main" val="245374751"/>
                  </a:ext>
                </a:extLst>
              </a:tr>
            </a:tbl>
          </a:graphicData>
        </a:graphic>
      </p:graphicFrame>
      <p:grpSp>
        <p:nvGrpSpPr>
          <p:cNvPr id="8" name="Group 7">
            <a:extLst>
              <a:ext uri="{FF2B5EF4-FFF2-40B4-BE49-F238E27FC236}">
                <a16:creationId xmlns:a16="http://schemas.microsoft.com/office/drawing/2014/main" id="{9B25E95E-3BCD-48E4-B6EC-12A5770ED8A8}"/>
              </a:ext>
            </a:extLst>
          </p:cNvPr>
          <p:cNvGrpSpPr/>
          <p:nvPr/>
        </p:nvGrpSpPr>
        <p:grpSpPr>
          <a:xfrm>
            <a:off x="2907891" y="2818781"/>
            <a:ext cx="6617109" cy="2585700"/>
            <a:chOff x="0" y="1280743"/>
            <a:chExt cx="6617109" cy="2585700"/>
          </a:xfrm>
        </p:grpSpPr>
        <p:sp>
          <p:nvSpPr>
            <p:cNvPr id="9" name="Rectangle: Rounded Corners 8">
              <a:extLst>
                <a:ext uri="{FF2B5EF4-FFF2-40B4-BE49-F238E27FC236}">
                  <a16:creationId xmlns:a16="http://schemas.microsoft.com/office/drawing/2014/main" id="{BCFB4279-E09B-4029-9E61-DEFDEF065B60}"/>
                </a:ext>
              </a:extLst>
            </p:cNvPr>
            <p:cNvSpPr/>
            <p:nvPr/>
          </p:nvSpPr>
          <p:spPr>
            <a:xfrm>
              <a:off x="0" y="1280743"/>
              <a:ext cx="6617109" cy="2585700"/>
            </a:xfrm>
            <a:prstGeom prst="roundRect">
              <a:avLst/>
            </a:prstGeom>
            <a:solidFill>
              <a:schemeClr val="tx2"/>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CE8ED38D-903F-44B6-B38E-68202AB0F0CD}"/>
                </a:ext>
              </a:extLst>
            </p:cNvPr>
            <p:cNvSpPr txBox="1"/>
            <p:nvPr/>
          </p:nvSpPr>
          <p:spPr>
            <a:xfrm>
              <a:off x="159407" y="1304578"/>
              <a:ext cx="6364663" cy="23332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Everyone is an expert!</a:t>
              </a:r>
              <a:endParaRPr lang="en-US" sz="6500" b="0" i="0" kern="1200" dirty="0">
                <a:solidFill>
                  <a:schemeClr val="bg1"/>
                </a:solidFill>
                <a:latin typeface="+mn-lt"/>
              </a:endParaRPr>
            </a:p>
          </p:txBody>
        </p:sp>
      </p:grpSp>
      <p:pic>
        <p:nvPicPr>
          <p:cNvPr id="11" name="Picture 10" descr="See the source image">
            <a:extLst>
              <a:ext uri="{FF2B5EF4-FFF2-40B4-BE49-F238E27FC236}">
                <a16:creationId xmlns:a16="http://schemas.microsoft.com/office/drawing/2014/main" id="{5D8DAAB6-00C5-4714-815F-6148F5A2305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4690" y="458562"/>
            <a:ext cx="1246240" cy="1645427"/>
          </a:xfrm>
          <a:prstGeom prst="rect">
            <a:avLst/>
          </a:prstGeom>
          <a:noFill/>
          <a:ln>
            <a:noFill/>
          </a:ln>
        </p:spPr>
      </p:pic>
      <p:pic>
        <p:nvPicPr>
          <p:cNvPr id="3" name="Picture 2">
            <a:extLst>
              <a:ext uri="{FF2B5EF4-FFF2-40B4-BE49-F238E27FC236}">
                <a16:creationId xmlns:a16="http://schemas.microsoft.com/office/drawing/2014/main" id="{1A64AA40-60FA-414A-9C81-D11A2D947631}"/>
              </a:ext>
            </a:extLst>
          </p:cNvPr>
          <p:cNvPicPr>
            <a:picLocks noChangeAspect="1"/>
          </p:cNvPicPr>
          <p:nvPr/>
        </p:nvPicPr>
        <p:blipFill>
          <a:blip r:embed="rId4"/>
          <a:stretch>
            <a:fillRect/>
          </a:stretch>
        </p:blipFill>
        <p:spPr>
          <a:xfrm>
            <a:off x="1280082" y="84637"/>
            <a:ext cx="1893278" cy="1181647"/>
          </a:xfrm>
          <a:prstGeom prst="rect">
            <a:avLst/>
          </a:prstGeom>
        </p:spPr>
      </p:pic>
      <p:pic>
        <p:nvPicPr>
          <p:cNvPr id="3076" name="Picture 4" descr="Related image">
            <a:extLst>
              <a:ext uri="{FF2B5EF4-FFF2-40B4-BE49-F238E27FC236}">
                <a16:creationId xmlns:a16="http://schemas.microsoft.com/office/drawing/2014/main" id="{993A1B4C-6567-4793-BF60-2B371D5272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6171" y="32480"/>
            <a:ext cx="2309257" cy="12080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164A783-4342-4566-8023-8C6305A113FD}"/>
              </a:ext>
            </a:extLst>
          </p:cNvPr>
          <p:cNvSpPr/>
          <p:nvPr/>
        </p:nvSpPr>
        <p:spPr>
          <a:xfrm>
            <a:off x="9525000" y="395896"/>
            <a:ext cx="1386918" cy="707886"/>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latin typeface="AR BLANCA" panose="02000000000000000000" pitchFamily="2" charset="0"/>
              </a:rPr>
              <a:t>PTR Master</a:t>
            </a:r>
          </a:p>
          <a:p>
            <a:pPr algn="ctr"/>
            <a:r>
              <a:rPr lang="en-US" sz="2000" b="0" cap="none" spc="0" dirty="0">
                <a:ln w="0"/>
                <a:solidFill>
                  <a:schemeClr val="tx1"/>
                </a:solidFill>
                <a:effectLst>
                  <a:outerShdw blurRad="38100" dist="19050" dir="2700000" algn="tl" rotWithShape="0">
                    <a:schemeClr val="dk1">
                      <a:alpha val="40000"/>
                    </a:schemeClr>
                  </a:outerShdw>
                </a:effectLst>
                <a:latin typeface="AR BLANCA" panose="02000000000000000000" pitchFamily="2" charset="0"/>
              </a:rPr>
              <a:t>Facilitator</a:t>
            </a:r>
          </a:p>
        </p:txBody>
      </p:sp>
    </p:spTree>
    <p:extLst>
      <p:ext uri="{BB962C8B-B14F-4D97-AF65-F5344CB8AC3E}">
        <p14:creationId xmlns:p14="http://schemas.microsoft.com/office/powerpoint/2010/main" val="70404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7EB052C-7457-404B-A2D8-E81C42DC4183}"/>
              </a:ext>
            </a:extLst>
          </p:cNvPr>
          <p:cNvSpPr>
            <a:spLocks noGrp="1"/>
          </p:cNvSpPr>
          <p:nvPr>
            <p:ph idx="10"/>
          </p:nvPr>
        </p:nvSpPr>
        <p:spPr>
          <a:xfrm>
            <a:off x="383458" y="1717232"/>
            <a:ext cx="6835877" cy="2176341"/>
          </a:xfrm>
        </p:spPr>
        <p:txBody>
          <a:bodyPr>
            <a:noAutofit/>
          </a:bodyPr>
          <a:lstStyle/>
          <a:p>
            <a:pPr marL="0" indent="0">
              <a:buNone/>
            </a:pPr>
            <a:r>
              <a:rPr lang="en-US" sz="6000" dirty="0"/>
              <a:t>Most Tier 3 interventions are too </a:t>
            </a:r>
            <a:r>
              <a:rPr lang="en-US" sz="6000" b="1" i="1" u="sng" dirty="0">
                <a:solidFill>
                  <a:schemeClr val="tx2"/>
                </a:solidFill>
              </a:rPr>
              <a:t>complex and difficult to implement </a:t>
            </a:r>
            <a:r>
              <a:rPr lang="en-US" sz="6000" b="1" i="1" dirty="0">
                <a:solidFill>
                  <a:schemeClr val="tx2"/>
                </a:solidFill>
              </a:rPr>
              <a:t>. </a:t>
            </a:r>
            <a:endParaRPr lang="en-US" sz="6000" dirty="0"/>
          </a:p>
        </p:txBody>
      </p:sp>
      <p:sp>
        <p:nvSpPr>
          <p:cNvPr id="3" name="Title 2">
            <a:extLst>
              <a:ext uri="{FF2B5EF4-FFF2-40B4-BE49-F238E27FC236}">
                <a16:creationId xmlns:a16="http://schemas.microsoft.com/office/drawing/2014/main" id="{C214418E-F01F-4405-9338-017C7AAC81B5}"/>
              </a:ext>
            </a:extLst>
          </p:cNvPr>
          <p:cNvSpPr>
            <a:spLocks noGrp="1"/>
          </p:cNvSpPr>
          <p:nvPr>
            <p:ph type="title"/>
          </p:nvPr>
        </p:nvSpPr>
        <p:spPr>
          <a:xfrm>
            <a:off x="781051" y="242595"/>
            <a:ext cx="9601200" cy="1036850"/>
          </a:xfrm>
        </p:spPr>
        <p:txBody>
          <a:bodyPr>
            <a:noAutofit/>
          </a:bodyPr>
          <a:lstStyle/>
          <a:p>
            <a:r>
              <a:rPr lang="en-US" sz="8800" dirty="0"/>
              <a:t>Myth #4</a:t>
            </a:r>
          </a:p>
        </p:txBody>
      </p:sp>
      <p:sp>
        <p:nvSpPr>
          <p:cNvPr id="4" name="Slide Number Placeholder 3">
            <a:extLst>
              <a:ext uri="{FF2B5EF4-FFF2-40B4-BE49-F238E27FC236}">
                <a16:creationId xmlns:a16="http://schemas.microsoft.com/office/drawing/2014/main" id="{9D48D4AE-6216-4DD4-AB8F-44A05F0AE614}"/>
              </a:ext>
            </a:extLst>
          </p:cNvPr>
          <p:cNvSpPr>
            <a:spLocks noGrp="1"/>
          </p:cNvSpPr>
          <p:nvPr>
            <p:ph type="sldNum" sz="quarter" idx="11"/>
          </p:nvPr>
        </p:nvSpPr>
        <p:spPr/>
        <p:txBody>
          <a:bodyPr/>
          <a:lstStyle/>
          <a:p>
            <a:pPr>
              <a:defRPr/>
            </a:pPr>
            <a:fld id="{F3477EC8-074D-41C4-94AE-E9EA7CEEA348}" type="slidenum">
              <a:rPr lang="en-US" sz="1000">
                <a:solidFill>
                  <a:srgbClr val="FFFFFF">
                    <a:lumMod val="75000"/>
                  </a:srgbClr>
                </a:solidFill>
                <a:latin typeface="Arial"/>
                <a:ea typeface="ＭＳ Ｐゴシック" charset="-128"/>
              </a:rPr>
              <a:pPr>
                <a:defRPr/>
              </a:pPr>
              <a:t>12</a:t>
            </a:fld>
            <a:endParaRPr lang="en-US" sz="1000" dirty="0">
              <a:solidFill>
                <a:srgbClr val="FFFFFF">
                  <a:lumMod val="75000"/>
                </a:srgbClr>
              </a:solidFill>
              <a:latin typeface="Arial"/>
              <a:ea typeface="ＭＳ Ｐゴシック" charset="-128"/>
            </a:endParaRPr>
          </a:p>
        </p:txBody>
      </p:sp>
      <p:pic>
        <p:nvPicPr>
          <p:cNvPr id="2050" name="Picture 2" descr="Related image">
            <a:extLst>
              <a:ext uri="{FF2B5EF4-FFF2-40B4-BE49-F238E27FC236}">
                <a16:creationId xmlns:a16="http://schemas.microsoft.com/office/drawing/2014/main" id="{EF8A63F0-7CAA-46D7-BA01-97FDAF6771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97560">
            <a:off x="7092560" y="1844979"/>
            <a:ext cx="4828244" cy="3168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296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10697" y="233012"/>
            <a:ext cx="9601200" cy="1036850"/>
          </a:xfrm>
          <a:prstGeom prst="rect">
            <a:avLst/>
          </a:prstGeom>
        </p:spPr>
        <p:txBody>
          <a:bodyPr anchor="b">
            <a:noAutofit/>
          </a:bodyPr>
          <a:lstStyle/>
          <a:p>
            <a:r>
              <a:rPr lang="en-US" sz="8800" dirty="0"/>
              <a:t>Consideration</a:t>
            </a:r>
          </a:p>
        </p:txBody>
      </p:sp>
      <p:sp>
        <p:nvSpPr>
          <p:cNvPr id="4" name="Slide Number Placeholder 3" hidden="1"/>
          <p:cNvSpPr>
            <a:spLocks noGrp="1"/>
          </p:cNvSpPr>
          <p:nvPr>
            <p:ph type="sldNum" sz="quarter" idx="4294967295"/>
          </p:nvPr>
        </p:nvSpPr>
        <p:spPr>
          <a:xfrm>
            <a:off x="11673508" y="6507316"/>
            <a:ext cx="209459" cy="153888"/>
          </a:xfrm>
        </p:spPr>
        <p:txBody>
          <a:bodyPr/>
          <a:lstStyle/>
          <a:p>
            <a:pPr algn="r">
              <a:spcAft>
                <a:spcPts val="600"/>
              </a:spcAft>
            </a:pPr>
            <a:fld id="{F3477EC8-074D-41C4-94AE-E9EA7CEEA348}" type="slidenum">
              <a:rPr lang="en-US" smtClean="0">
                <a:solidFill>
                  <a:srgbClr val="FFFFFF">
                    <a:lumMod val="75000"/>
                  </a:srgbClr>
                </a:solidFill>
              </a:rPr>
              <a:pPr algn="r">
                <a:spcAft>
                  <a:spcPts val="600"/>
                </a:spcAft>
              </a:pPr>
              <a:t>13</a:t>
            </a:fld>
            <a:endParaRPr lang="en-US">
              <a:solidFill>
                <a:srgbClr val="FFFFFF">
                  <a:lumMod val="75000"/>
                </a:srgbClr>
              </a:solidFill>
            </a:endParaRPr>
          </a:p>
        </p:txBody>
      </p:sp>
      <p:pic>
        <p:nvPicPr>
          <p:cNvPr id="9" name="Picture 2" descr="Image result for simple">
            <a:extLst>
              <a:ext uri="{FF2B5EF4-FFF2-40B4-BE49-F238E27FC236}">
                <a16:creationId xmlns:a16="http://schemas.microsoft.com/office/drawing/2014/main" id="{AA6CB9DB-19ED-4AEF-9994-7BC9D14DE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375" y="2175239"/>
            <a:ext cx="4925110" cy="37171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text on a white background&#10;&#10;Description automatically generated">
            <a:extLst>
              <a:ext uri="{FF2B5EF4-FFF2-40B4-BE49-F238E27FC236}">
                <a16:creationId xmlns:a16="http://schemas.microsoft.com/office/drawing/2014/main" id="{29BE7069-D022-4DF0-8B98-A81639FBEEE9}"/>
              </a:ext>
            </a:extLst>
          </p:cNvPr>
          <p:cNvPicPr>
            <a:picLocks noChangeAspect="1"/>
          </p:cNvPicPr>
          <p:nvPr/>
        </p:nvPicPr>
        <p:blipFill>
          <a:blip r:embed="rId4"/>
          <a:stretch>
            <a:fillRect/>
          </a:stretch>
        </p:blipFill>
        <p:spPr>
          <a:xfrm>
            <a:off x="7111002" y="1526759"/>
            <a:ext cx="3913417" cy="5014151"/>
          </a:xfrm>
          <a:prstGeom prst="rect">
            <a:avLst/>
          </a:prstGeom>
        </p:spPr>
      </p:pic>
    </p:spTree>
    <p:extLst>
      <p:ext uri="{BB962C8B-B14F-4D97-AF65-F5344CB8AC3E}">
        <p14:creationId xmlns:p14="http://schemas.microsoft.com/office/powerpoint/2010/main" val="277145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66D79-80A3-48E6-9F26-114675EB5038}"/>
              </a:ext>
            </a:extLst>
          </p:cNvPr>
          <p:cNvSpPr>
            <a:spLocks noGrp="1"/>
          </p:cNvSpPr>
          <p:nvPr>
            <p:ph type="title"/>
          </p:nvPr>
        </p:nvSpPr>
        <p:spPr>
          <a:xfrm>
            <a:off x="1433543" y="750280"/>
            <a:ext cx="11807010" cy="706964"/>
          </a:xfrm>
        </p:spPr>
        <p:txBody>
          <a:bodyPr>
            <a:normAutofit fontScale="90000"/>
          </a:bodyPr>
          <a:lstStyle/>
          <a:p>
            <a:r>
              <a:rPr lang="en-US" sz="12000" b="1" spc="50" dirty="0">
                <a:ln w="0"/>
                <a:effectLst>
                  <a:innerShdw blurRad="63500" dist="50800" dir="13500000">
                    <a:srgbClr val="000000">
                      <a:alpha val="50000"/>
                    </a:srgbClr>
                  </a:innerShdw>
                </a:effectLst>
              </a:rPr>
              <a:t>Tier 3 Features</a:t>
            </a:r>
          </a:p>
        </p:txBody>
      </p:sp>
      <p:pic>
        <p:nvPicPr>
          <p:cNvPr id="8" name="Picture 7">
            <a:extLst>
              <a:ext uri="{FF2B5EF4-FFF2-40B4-BE49-F238E27FC236}">
                <a16:creationId xmlns:a16="http://schemas.microsoft.com/office/drawing/2014/main" id="{43EBC833-010E-4BEE-9E88-B4C95180FA8E}"/>
              </a:ext>
            </a:extLst>
          </p:cNvPr>
          <p:cNvPicPr/>
          <p:nvPr/>
        </p:nvPicPr>
        <p:blipFill>
          <a:blip r:embed="rId3">
            <a:extLst>
              <a:ext uri="{28A0092B-C50C-407E-A947-70E740481C1C}">
                <a14:useLocalDpi xmlns:a14="http://schemas.microsoft.com/office/drawing/2010/main" val="0"/>
              </a:ext>
            </a:extLst>
          </a:blip>
          <a:stretch>
            <a:fillRect/>
          </a:stretch>
        </p:blipFill>
        <p:spPr>
          <a:xfrm>
            <a:off x="279647" y="3227097"/>
            <a:ext cx="2912629" cy="2779142"/>
          </a:xfrm>
          <a:prstGeom prst="rect">
            <a:avLst/>
          </a:prstGeom>
        </p:spPr>
      </p:pic>
      <p:pic>
        <p:nvPicPr>
          <p:cNvPr id="9" name="Picture 8">
            <a:extLst>
              <a:ext uri="{FF2B5EF4-FFF2-40B4-BE49-F238E27FC236}">
                <a16:creationId xmlns:a16="http://schemas.microsoft.com/office/drawing/2014/main" id="{876C90C5-0381-4DC0-94CD-3E184C69C01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340158" y="2427033"/>
            <a:ext cx="3085860" cy="3688534"/>
          </a:xfrm>
          <a:prstGeom prst="rect">
            <a:avLst/>
          </a:prstGeom>
        </p:spPr>
      </p:pic>
      <p:pic>
        <p:nvPicPr>
          <p:cNvPr id="10" name="Picture 9">
            <a:extLst>
              <a:ext uri="{FF2B5EF4-FFF2-40B4-BE49-F238E27FC236}">
                <a16:creationId xmlns:a16="http://schemas.microsoft.com/office/drawing/2014/main" id="{EFF0FD10-0FFF-44D8-8049-3149849828DF}"/>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791199" y="2617923"/>
            <a:ext cx="3732245" cy="3459415"/>
          </a:xfrm>
          <a:prstGeom prst="rect">
            <a:avLst/>
          </a:prstGeom>
        </p:spPr>
      </p:pic>
      <p:pic>
        <p:nvPicPr>
          <p:cNvPr id="11" name="Picture 10">
            <a:extLst>
              <a:ext uri="{FF2B5EF4-FFF2-40B4-BE49-F238E27FC236}">
                <a16:creationId xmlns:a16="http://schemas.microsoft.com/office/drawing/2014/main" id="{63DF1562-3514-4254-BF04-0233344FB1F7}"/>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9268409" y="2658439"/>
            <a:ext cx="2780056" cy="3225723"/>
          </a:xfrm>
          <a:prstGeom prst="rect">
            <a:avLst/>
          </a:prstGeom>
        </p:spPr>
      </p:pic>
    </p:spTree>
    <p:extLst>
      <p:ext uri="{BB962C8B-B14F-4D97-AF65-F5344CB8AC3E}">
        <p14:creationId xmlns:p14="http://schemas.microsoft.com/office/powerpoint/2010/main" val="409258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hidden="1">
            <a:extLst>
              <a:ext uri="{FF2B5EF4-FFF2-40B4-BE49-F238E27FC236}">
                <a16:creationId xmlns:a16="http://schemas.microsoft.com/office/drawing/2014/main" id="{3F305218-EC17-4931-AE63-4F6217CF4B30}"/>
              </a:ext>
            </a:extLst>
          </p:cNvPr>
          <p:cNvSpPr>
            <a:spLocks noGrp="1"/>
          </p:cNvSpPr>
          <p:nvPr>
            <p:ph type="sldNum" sz="quarter" idx="12"/>
          </p:nvPr>
        </p:nvSpPr>
        <p:spPr/>
        <p:txBody>
          <a:bodyPr/>
          <a:lstStyle/>
          <a:p>
            <a:pPr>
              <a:spcAft>
                <a:spcPts val="600"/>
              </a:spcAft>
            </a:pPr>
            <a:fld id="{99A20822-4A49-4D36-86E3-300BA48D3F00}" type="slidenum">
              <a:rPr lang="en-US" smtClean="0"/>
              <a:pPr>
                <a:spcAft>
                  <a:spcPts val="600"/>
                </a:spcAft>
              </a:pPr>
              <a:t>15</a:t>
            </a:fld>
            <a:endParaRPr lang="en-US"/>
          </a:p>
        </p:txBody>
      </p:sp>
      <p:graphicFrame>
        <p:nvGraphicFramePr>
          <p:cNvPr id="7" name="Content Placeholder 2">
            <a:extLst>
              <a:ext uri="{FF2B5EF4-FFF2-40B4-BE49-F238E27FC236}">
                <a16:creationId xmlns:a16="http://schemas.microsoft.com/office/drawing/2014/main" id="{D59AB0A4-471E-4513-8CD3-82ECF100FFB2}"/>
              </a:ext>
            </a:extLst>
          </p:cNvPr>
          <p:cNvGraphicFramePr>
            <a:graphicFrameLocks noGrp="1"/>
          </p:cNvGraphicFramePr>
          <p:nvPr>
            <p:ph sz="quarter" idx="4294967295"/>
            <p:extLst>
              <p:ext uri="{D42A27DB-BD31-4B8C-83A1-F6EECF244321}">
                <p14:modId xmlns:p14="http://schemas.microsoft.com/office/powerpoint/2010/main" val="2125795325"/>
              </p:ext>
            </p:extLst>
          </p:nvPr>
        </p:nvGraphicFramePr>
        <p:xfrm>
          <a:off x="458787" y="-206478"/>
          <a:ext cx="11274425" cy="73520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236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7829039-C2B3-4151-98AF-8C263475EA0C}"/>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DC4205AD-DED3-4528-8181-7DB933764E6B}"/>
              </a:ext>
            </a:extLst>
          </p:cNvPr>
          <p:cNvPicPr>
            <a:picLocks noChangeAspect="1"/>
          </p:cNvPicPr>
          <p:nvPr/>
        </p:nvPicPr>
        <p:blipFill>
          <a:blip r:embed="rId3"/>
          <a:stretch>
            <a:fillRect/>
          </a:stretch>
        </p:blipFill>
        <p:spPr>
          <a:xfrm>
            <a:off x="0" y="-208959"/>
            <a:ext cx="12192000" cy="2296928"/>
          </a:xfrm>
          <a:prstGeom prst="rect">
            <a:avLst/>
          </a:prstGeom>
        </p:spPr>
      </p:pic>
      <p:sp>
        <p:nvSpPr>
          <p:cNvPr id="9" name="Rectangle 8">
            <a:extLst>
              <a:ext uri="{FF2B5EF4-FFF2-40B4-BE49-F238E27FC236}">
                <a16:creationId xmlns:a16="http://schemas.microsoft.com/office/drawing/2014/main" id="{3989CB23-7343-4DF8-8114-E46763A79EFE}"/>
              </a:ext>
            </a:extLst>
          </p:cNvPr>
          <p:cNvSpPr/>
          <p:nvPr/>
        </p:nvSpPr>
        <p:spPr>
          <a:xfrm>
            <a:off x="3425129" y="2552062"/>
            <a:ext cx="8968431" cy="3953005"/>
          </a:xfrm>
          <a:prstGeom prst="rect">
            <a:avLst/>
          </a:prstGeom>
        </p:spPr>
        <p:txBody>
          <a:bodyPr wrap="square">
            <a:spAutoFit/>
          </a:bodyPr>
          <a:lstStyle/>
          <a:p>
            <a:pPr marL="63500" marR="0">
              <a:lnSpc>
                <a:spcPct val="130000"/>
              </a:lnSpc>
              <a:spcBef>
                <a:spcPts val="0"/>
              </a:spcBef>
              <a:spcAft>
                <a:spcPts val="0"/>
              </a:spcAft>
            </a:pPr>
            <a:r>
              <a:rPr lang="en-US" sz="2800" b="1" dirty="0">
                <a:solidFill>
                  <a:srgbClr val="231F20"/>
                </a:solidFill>
                <a:ea typeface="Times New Roman" panose="02020603050405020304" pitchFamily="18" charset="0"/>
              </a:rPr>
              <a:t>Directions</a:t>
            </a:r>
            <a:r>
              <a:rPr lang="en-US" sz="2800" dirty="0">
                <a:solidFill>
                  <a:srgbClr val="231F20"/>
                </a:solidFill>
                <a:ea typeface="Times New Roman" panose="02020603050405020304" pitchFamily="18" charset="0"/>
              </a:rPr>
              <a:t>: Select 3 current Tier III plans created in the last 12 months for </a:t>
            </a:r>
            <a:r>
              <a:rPr lang="en-US" sz="2800" b="1" dirty="0">
                <a:ea typeface="Times New Roman" panose="02020603050405020304" pitchFamily="18" charset="0"/>
              </a:rPr>
              <a:t>students needing behavior support</a:t>
            </a:r>
            <a:r>
              <a:rPr lang="en-US" sz="2800" dirty="0">
                <a:solidFill>
                  <a:srgbClr val="231F20"/>
                </a:solidFill>
                <a:ea typeface="Times New Roman" panose="02020603050405020304" pitchFamily="18" charset="0"/>
              </a:rPr>
              <a:t>. If there are more than 3 plans available, randomly select 3. If there are no plans available, score a 0 for all TFI feature scores. If there are only 1 or 2 plans available, score a TFI feature as 2 only if all plans are scored as 2.</a:t>
            </a:r>
            <a:endParaRPr lang="en-US" sz="2800" dirty="0">
              <a:ea typeface="Times New Roman" panose="02020603050405020304" pitchFamily="18" charset="0"/>
            </a:endParaRPr>
          </a:p>
        </p:txBody>
      </p:sp>
      <p:pic>
        <p:nvPicPr>
          <p:cNvPr id="10" name="Content Placeholder 4">
            <a:extLst>
              <a:ext uri="{FF2B5EF4-FFF2-40B4-BE49-F238E27FC236}">
                <a16:creationId xmlns:a16="http://schemas.microsoft.com/office/drawing/2014/main" id="{79773993-C098-45AA-B42F-23C68A3250E3}"/>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bwMode="auto">
          <a:xfrm>
            <a:off x="199175" y="2418599"/>
            <a:ext cx="2960483" cy="42199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43042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201150" cy="942975"/>
          </a:xfrm>
        </p:spPr>
        <p:txBody>
          <a:bodyPr/>
          <a:lstStyle/>
          <a:p>
            <a:r>
              <a:rPr lang="en-US" dirty="0"/>
              <a:t>TFI Tier 3 Items</a:t>
            </a:r>
          </a:p>
        </p:txBody>
      </p:sp>
      <p:sp>
        <p:nvSpPr>
          <p:cNvPr id="3" name="Content Placeholder 2"/>
          <p:cNvSpPr>
            <a:spLocks noGrp="1"/>
          </p:cNvSpPr>
          <p:nvPr>
            <p:ph idx="4294967295"/>
          </p:nvPr>
        </p:nvSpPr>
        <p:spPr>
          <a:xfrm>
            <a:off x="374774" y="1945517"/>
            <a:ext cx="5664200" cy="5054600"/>
          </a:xfrm>
        </p:spPr>
        <p:txBody>
          <a:bodyPr>
            <a:normAutofit/>
          </a:bodyPr>
          <a:lstStyle/>
          <a:p>
            <a:pPr marL="0" indent="0">
              <a:spcBef>
                <a:spcPts val="0"/>
              </a:spcBef>
              <a:buNone/>
            </a:pPr>
            <a:r>
              <a:rPr lang="en-US" sz="2800" b="1" dirty="0">
                <a:solidFill>
                  <a:srgbClr val="FF0000"/>
                </a:solidFill>
                <a:latin typeface="+mn-lt"/>
              </a:rPr>
              <a:t>Subscale: Teams </a:t>
            </a:r>
          </a:p>
          <a:p>
            <a:pPr lvl="1">
              <a:spcBef>
                <a:spcPts val="0"/>
              </a:spcBef>
              <a:spcAft>
                <a:spcPts val="600"/>
              </a:spcAft>
              <a:buFont typeface="Century Gothic" panose="020B0502020202020204" pitchFamily="34" charset="0"/>
              <a:buChar char="▲"/>
            </a:pPr>
            <a:r>
              <a:rPr lang="en-US" sz="2000" dirty="0">
                <a:solidFill>
                  <a:srgbClr val="FF0000"/>
                </a:solidFill>
                <a:latin typeface="+mn-lt"/>
                <a:hlinkClick r:id="rId3" action="ppaction://hlinksldjump">
                  <a:extLst>
                    <a:ext uri="{A12FA001-AC4F-418D-AE19-62706E023703}">
                      <ahyp:hlinkClr xmlns:ahyp="http://schemas.microsoft.com/office/drawing/2018/hyperlinkcolor" val="tx"/>
                    </a:ext>
                  </a:extLst>
                </a:hlinkClick>
              </a:rPr>
              <a:t>Item 3.1: Team Composition</a:t>
            </a:r>
            <a:endParaRPr lang="en-US" sz="2000" dirty="0">
              <a:solidFill>
                <a:srgbClr val="FF0000"/>
              </a:solidFill>
              <a:latin typeface="+mn-lt"/>
            </a:endParaRPr>
          </a:p>
          <a:p>
            <a:pPr lvl="1">
              <a:spcAft>
                <a:spcPts val="600"/>
              </a:spcAft>
              <a:buFont typeface="Century Gothic" panose="020B0502020202020204" pitchFamily="34" charset="0"/>
              <a:buChar char="▲"/>
            </a:pPr>
            <a:r>
              <a:rPr lang="en-US" sz="2000" dirty="0">
                <a:solidFill>
                  <a:srgbClr val="FF0000"/>
                </a:solidFill>
                <a:latin typeface="+mn-lt"/>
                <a:hlinkClick r:id="rId4" action="ppaction://hlinksldjump">
                  <a:extLst>
                    <a:ext uri="{A12FA001-AC4F-418D-AE19-62706E023703}">
                      <ahyp:hlinkClr xmlns:ahyp="http://schemas.microsoft.com/office/drawing/2018/hyperlinkcolor" val="tx"/>
                    </a:ext>
                  </a:extLst>
                </a:hlinkClick>
              </a:rPr>
              <a:t>Item 3.2: Team Operating Procedures</a:t>
            </a:r>
            <a:endParaRPr lang="en-US" sz="2000" dirty="0">
              <a:solidFill>
                <a:srgbClr val="FF0000"/>
              </a:solidFill>
              <a:latin typeface="+mn-lt"/>
            </a:endParaRPr>
          </a:p>
          <a:p>
            <a:pPr lvl="1">
              <a:spcAft>
                <a:spcPts val="600"/>
              </a:spcAft>
              <a:buFont typeface="Century Gothic" panose="020B0502020202020204" pitchFamily="34" charset="0"/>
              <a:buChar char="▲"/>
            </a:pPr>
            <a:r>
              <a:rPr lang="en-US" sz="2000" dirty="0">
                <a:solidFill>
                  <a:srgbClr val="FF0000"/>
                </a:solidFill>
                <a:latin typeface="+mn-lt"/>
                <a:hlinkClick r:id="rId5" action="ppaction://hlinksldjump">
                  <a:extLst>
                    <a:ext uri="{A12FA001-AC4F-418D-AE19-62706E023703}">
                      <ahyp:hlinkClr xmlns:ahyp="http://schemas.microsoft.com/office/drawing/2018/hyperlinkcolor" val="tx"/>
                    </a:ext>
                  </a:extLst>
                </a:hlinkClick>
              </a:rPr>
              <a:t>Item 3.3: Screening</a:t>
            </a:r>
            <a:endParaRPr lang="en-US" dirty="0">
              <a:solidFill>
                <a:srgbClr val="FF0000"/>
              </a:solidFill>
              <a:latin typeface="+mn-lt"/>
            </a:endParaRPr>
          </a:p>
          <a:p>
            <a:pPr lvl="1">
              <a:spcAft>
                <a:spcPts val="1200"/>
              </a:spcAft>
              <a:buFont typeface="Century Gothic" panose="020B0502020202020204" pitchFamily="34" charset="0"/>
              <a:buChar char="▲"/>
            </a:pPr>
            <a:r>
              <a:rPr lang="en-US" b="1" dirty="0">
                <a:latin typeface="+mn-lt"/>
                <a:hlinkClick r:id="rId6" action="ppaction://hlinksldjump">
                  <a:extLst>
                    <a:ext uri="{A12FA001-AC4F-418D-AE19-62706E023703}">
                      <ahyp:hlinkClr xmlns:ahyp="http://schemas.microsoft.com/office/drawing/2018/hyperlinkcolor" val="tx"/>
                    </a:ext>
                  </a:extLst>
                </a:hlinkClick>
              </a:rPr>
              <a:t>Item 3.4: Student Support Team</a:t>
            </a:r>
            <a:endParaRPr lang="en-US" b="1" dirty="0">
              <a:latin typeface="+mn-lt"/>
            </a:endParaRPr>
          </a:p>
          <a:p>
            <a:pPr marL="0" indent="0">
              <a:buNone/>
            </a:pPr>
            <a:r>
              <a:rPr lang="en-US" sz="2800" b="1" dirty="0">
                <a:solidFill>
                  <a:srgbClr val="FF0000"/>
                </a:solidFill>
                <a:latin typeface="+mn-lt"/>
              </a:rPr>
              <a:t>Subscale: Resources</a:t>
            </a:r>
          </a:p>
          <a:p>
            <a:pPr lvl="1">
              <a:spcBef>
                <a:spcPts val="0"/>
              </a:spcBef>
              <a:spcAft>
                <a:spcPts val="600"/>
              </a:spcAft>
              <a:buFont typeface="Century Gothic" panose="020B0502020202020204" pitchFamily="34" charset="0"/>
              <a:buChar char="▲"/>
            </a:pPr>
            <a:r>
              <a:rPr lang="en-US" sz="2000" dirty="0">
                <a:solidFill>
                  <a:srgbClr val="FF0000"/>
                </a:solidFill>
                <a:latin typeface="+mn-lt"/>
                <a:hlinkClick r:id="rId7" action="ppaction://hlinksldjump">
                  <a:extLst>
                    <a:ext uri="{A12FA001-AC4F-418D-AE19-62706E023703}">
                      <ahyp:hlinkClr xmlns:ahyp="http://schemas.microsoft.com/office/drawing/2018/hyperlinkcolor" val="tx"/>
                    </a:ext>
                  </a:extLst>
                </a:hlinkClick>
              </a:rPr>
              <a:t>Item 3.5: Staffing</a:t>
            </a:r>
            <a:endParaRPr lang="en-US" sz="2000" dirty="0">
              <a:solidFill>
                <a:srgbClr val="FF0000"/>
              </a:solidFill>
              <a:latin typeface="+mn-lt"/>
            </a:endParaRPr>
          </a:p>
          <a:p>
            <a:pPr lvl="1">
              <a:spcAft>
                <a:spcPts val="600"/>
              </a:spcAft>
              <a:buFont typeface="Century Gothic" panose="020B0502020202020204" pitchFamily="34" charset="0"/>
              <a:buChar char="▲"/>
            </a:pPr>
            <a:r>
              <a:rPr lang="en-US" sz="2000" dirty="0">
                <a:solidFill>
                  <a:srgbClr val="FF0000"/>
                </a:solidFill>
                <a:latin typeface="+mn-lt"/>
                <a:hlinkClick r:id="rId4" action="ppaction://hlinksldjump">
                  <a:extLst>
                    <a:ext uri="{A12FA001-AC4F-418D-AE19-62706E023703}">
                      <ahyp:hlinkClr xmlns:ahyp="http://schemas.microsoft.com/office/drawing/2018/hyperlinkcolor" val="tx"/>
                    </a:ext>
                  </a:extLst>
                </a:hlinkClick>
              </a:rPr>
              <a:t>Item 3.6: Student/Family/Community Involvement</a:t>
            </a:r>
            <a:endParaRPr lang="en-US" sz="2000" dirty="0">
              <a:solidFill>
                <a:srgbClr val="FF0000"/>
              </a:solidFill>
              <a:latin typeface="+mn-lt"/>
            </a:endParaRPr>
          </a:p>
          <a:p>
            <a:pPr lvl="1">
              <a:spcAft>
                <a:spcPts val="600"/>
              </a:spcAft>
              <a:buFont typeface="Century Gothic" panose="020B0502020202020204" pitchFamily="34" charset="0"/>
              <a:buChar char="▲"/>
            </a:pPr>
            <a:r>
              <a:rPr lang="en-US" sz="2000" dirty="0">
                <a:solidFill>
                  <a:srgbClr val="FF0000"/>
                </a:solidFill>
                <a:latin typeface="+mn-lt"/>
                <a:hlinkClick r:id="rId6" action="ppaction://hlinksldjump">
                  <a:extLst>
                    <a:ext uri="{A12FA001-AC4F-418D-AE19-62706E023703}">
                      <ahyp:hlinkClr xmlns:ahyp="http://schemas.microsoft.com/office/drawing/2018/hyperlinkcolor" val="tx"/>
                    </a:ext>
                  </a:extLst>
                </a:hlinkClick>
              </a:rPr>
              <a:t>Item 3.7: Professional Development</a:t>
            </a:r>
            <a:endParaRPr lang="en-US" sz="2000" dirty="0">
              <a:solidFill>
                <a:srgbClr val="FF0000"/>
              </a:solidFill>
              <a:latin typeface="+mn-lt"/>
            </a:endParaRPr>
          </a:p>
        </p:txBody>
      </p:sp>
      <p:sp>
        <p:nvSpPr>
          <p:cNvPr id="4" name="Content Placeholder 3"/>
          <p:cNvSpPr>
            <a:spLocks noGrp="1"/>
          </p:cNvSpPr>
          <p:nvPr>
            <p:ph idx="4294967295"/>
          </p:nvPr>
        </p:nvSpPr>
        <p:spPr>
          <a:xfrm>
            <a:off x="6038659" y="247773"/>
            <a:ext cx="6687903" cy="6215503"/>
          </a:xfrm>
        </p:spPr>
        <p:txBody>
          <a:bodyPr>
            <a:normAutofit fontScale="32500" lnSpcReduction="20000"/>
          </a:bodyPr>
          <a:lstStyle/>
          <a:p>
            <a:pPr marL="0" indent="0">
              <a:buNone/>
            </a:pPr>
            <a:r>
              <a:rPr lang="en-US" sz="8600" b="1" dirty="0">
                <a:solidFill>
                  <a:srgbClr val="FF0000"/>
                </a:solidFill>
              </a:rPr>
              <a:t>Subscale: Support Plans</a:t>
            </a:r>
          </a:p>
          <a:p>
            <a:pPr lvl="1">
              <a:lnSpc>
                <a:spcPct val="120000"/>
              </a:lnSpc>
              <a:spcBef>
                <a:spcPts val="0"/>
              </a:spcBef>
              <a:spcAft>
                <a:spcPts val="600"/>
              </a:spcAft>
              <a:buFontTx/>
              <a:buChar char="▲"/>
            </a:pPr>
            <a:r>
              <a:rPr lang="en-US" sz="6000" b="1" dirty="0">
                <a:hlinkClick r:id="rId8" action="ppaction://hlinksldjump">
                  <a:extLst>
                    <a:ext uri="{A12FA001-AC4F-418D-AE19-62706E023703}">
                      <ahyp:hlinkClr xmlns:ahyp="http://schemas.microsoft.com/office/drawing/2018/hyperlinkcolor" val="tx"/>
                    </a:ext>
                  </a:extLst>
                </a:hlinkClick>
              </a:rPr>
              <a:t>Item 3.8: Quality of Life Indicators</a:t>
            </a:r>
            <a:endParaRPr lang="en-US" sz="6000" b="1" dirty="0"/>
          </a:p>
          <a:p>
            <a:pPr lvl="1">
              <a:lnSpc>
                <a:spcPct val="120000"/>
              </a:lnSpc>
              <a:spcAft>
                <a:spcPts val="600"/>
              </a:spcAft>
              <a:buFontTx/>
              <a:buChar char="▲"/>
            </a:pPr>
            <a:r>
              <a:rPr lang="en-US" sz="6200" b="1" dirty="0">
                <a:hlinkClick r:id="rId9" action="ppaction://hlinksldjump">
                  <a:extLst>
                    <a:ext uri="{A12FA001-AC4F-418D-AE19-62706E023703}">
                      <ahyp:hlinkClr xmlns:ahyp="http://schemas.microsoft.com/office/drawing/2018/hyperlinkcolor" val="tx"/>
                    </a:ext>
                  </a:extLst>
                </a:hlinkClick>
              </a:rPr>
              <a:t>Item </a:t>
            </a:r>
            <a:r>
              <a:rPr lang="en-US" sz="6200" b="1" u="sng" dirty="0">
                <a:hlinkClick r:id="rId9" action="ppaction://hlinksldjump">
                  <a:extLst>
                    <a:ext uri="{A12FA001-AC4F-418D-AE19-62706E023703}">
                      <ahyp:hlinkClr xmlns:ahyp="http://schemas.microsoft.com/office/drawing/2018/hyperlinkcolor" val="tx"/>
                    </a:ext>
                  </a:extLst>
                </a:hlinkClick>
              </a:rPr>
              <a:t>3.9: </a:t>
            </a:r>
            <a:r>
              <a:rPr lang="en-US" sz="6200" b="1" dirty="0">
                <a:hlinkClick r:id="rId9" action="ppaction://hlinksldjump">
                  <a:extLst>
                    <a:ext uri="{A12FA001-AC4F-418D-AE19-62706E023703}">
                      <ahyp:hlinkClr xmlns:ahyp="http://schemas.microsoft.com/office/drawing/2018/hyperlinkcolor" val="tx"/>
                    </a:ext>
                  </a:extLst>
                </a:hlinkClick>
              </a:rPr>
              <a:t>Academic, Social, and Physical Indicators</a:t>
            </a:r>
            <a:endParaRPr lang="en-US" sz="6200" b="1" dirty="0"/>
          </a:p>
          <a:p>
            <a:pPr lvl="1">
              <a:lnSpc>
                <a:spcPct val="120000"/>
              </a:lnSpc>
              <a:spcAft>
                <a:spcPts val="600"/>
              </a:spcAft>
              <a:buFontTx/>
              <a:buChar char="▲"/>
            </a:pPr>
            <a:r>
              <a:rPr lang="en-US" sz="6000" b="1" dirty="0">
                <a:hlinkClick r:id="rId10" action="ppaction://hlinksldjump">
                  <a:extLst>
                    <a:ext uri="{A12FA001-AC4F-418D-AE19-62706E023703}">
                      <ahyp:hlinkClr xmlns:ahyp="http://schemas.microsoft.com/office/drawing/2018/hyperlinkcolor" val="tx"/>
                    </a:ext>
                  </a:extLst>
                </a:hlinkClick>
              </a:rPr>
              <a:t>Item 3.10: Hypothesis Statement</a:t>
            </a:r>
            <a:endParaRPr lang="en-US" sz="6000" b="1" dirty="0"/>
          </a:p>
          <a:p>
            <a:pPr lvl="1">
              <a:lnSpc>
                <a:spcPct val="120000"/>
              </a:lnSpc>
              <a:spcAft>
                <a:spcPts val="600"/>
              </a:spcAft>
              <a:buFontTx/>
              <a:buChar char="▲"/>
            </a:pPr>
            <a:r>
              <a:rPr lang="en-US" sz="6000" b="1" dirty="0">
                <a:hlinkClick r:id="rId11" action="ppaction://hlinksldjump">
                  <a:extLst>
                    <a:ext uri="{A12FA001-AC4F-418D-AE19-62706E023703}">
                      <ahyp:hlinkClr xmlns:ahyp="http://schemas.microsoft.com/office/drawing/2018/hyperlinkcolor" val="tx"/>
                    </a:ext>
                  </a:extLst>
                </a:hlinkClick>
              </a:rPr>
              <a:t>Item 3.11: Comprehensive Support</a:t>
            </a:r>
            <a:endParaRPr lang="en-US" sz="6000" b="1" dirty="0"/>
          </a:p>
          <a:p>
            <a:pPr lvl="1">
              <a:lnSpc>
                <a:spcPct val="120000"/>
              </a:lnSpc>
              <a:spcAft>
                <a:spcPts val="600"/>
              </a:spcAft>
              <a:buFontTx/>
              <a:buChar char="▲"/>
            </a:pPr>
            <a:r>
              <a:rPr lang="en-US" sz="6000" b="1" i="1" dirty="0">
                <a:solidFill>
                  <a:schemeClr val="tx2"/>
                </a:solidFill>
                <a:hlinkClick r:id="" action="ppaction://noaction">
                  <a:extLst>
                    <a:ext uri="{A12FA001-AC4F-418D-AE19-62706E023703}">
                      <ahyp:hlinkClr xmlns:ahyp="http://schemas.microsoft.com/office/drawing/2018/hyperlinkcolor" val="tx"/>
                    </a:ext>
                  </a:extLst>
                </a:hlinkClick>
              </a:rPr>
              <a:t>Item 3.12: Formal &amp; Natural Supports</a:t>
            </a:r>
          </a:p>
          <a:p>
            <a:pPr lvl="1">
              <a:lnSpc>
                <a:spcPct val="120000"/>
              </a:lnSpc>
              <a:spcAft>
                <a:spcPts val="1200"/>
              </a:spcAft>
              <a:buFontTx/>
              <a:buChar char="▲"/>
            </a:pPr>
            <a:r>
              <a:rPr lang="en-US" sz="6000" b="1" dirty="0">
                <a:hlinkClick r:id="" action="ppaction://noaction">
                  <a:extLst>
                    <a:ext uri="{A12FA001-AC4F-418D-AE19-62706E023703}">
                      <ahyp:hlinkClr xmlns:ahyp="http://schemas.microsoft.com/office/drawing/2018/hyperlinkcolor" val="tx"/>
                    </a:ext>
                  </a:extLst>
                </a:hlinkClick>
              </a:rPr>
              <a:t>Item 3.13: Access to Tier 1 &amp; II Supports</a:t>
            </a:r>
            <a:endParaRPr lang="en-US" sz="6000" b="1" dirty="0"/>
          </a:p>
          <a:p>
            <a:pPr marL="0" indent="0">
              <a:buNone/>
            </a:pPr>
            <a:r>
              <a:rPr lang="en-US" sz="8600" b="1" dirty="0">
                <a:solidFill>
                  <a:srgbClr val="FF0000"/>
                </a:solidFill>
              </a:rPr>
              <a:t>Subscale: Evaluation</a:t>
            </a:r>
          </a:p>
          <a:p>
            <a:pPr lvl="1">
              <a:lnSpc>
                <a:spcPct val="120000"/>
              </a:lnSpc>
              <a:spcBef>
                <a:spcPts val="0"/>
              </a:spcBef>
              <a:spcAft>
                <a:spcPts val="600"/>
              </a:spcAft>
              <a:buFontTx/>
              <a:buChar char="▲"/>
            </a:pPr>
            <a:r>
              <a:rPr lang="en-US" sz="6200" dirty="0">
                <a:solidFill>
                  <a:srgbClr val="FF0000"/>
                </a:solidFill>
                <a:hlinkClick r:id="" action="ppaction://noaction">
                  <a:extLst>
                    <a:ext uri="{A12FA001-AC4F-418D-AE19-62706E023703}">
                      <ahyp:hlinkClr xmlns:ahyp="http://schemas.microsoft.com/office/drawing/2018/hyperlinkcolor" val="tx"/>
                    </a:ext>
                  </a:extLst>
                </a:hlinkClick>
              </a:rPr>
              <a:t>Item 3.14: Data System</a:t>
            </a:r>
            <a:endParaRPr lang="en-US" sz="6200" dirty="0">
              <a:solidFill>
                <a:srgbClr val="FF0000"/>
              </a:solidFill>
            </a:endParaRPr>
          </a:p>
          <a:p>
            <a:pPr lvl="1">
              <a:lnSpc>
                <a:spcPct val="120000"/>
              </a:lnSpc>
              <a:spcAft>
                <a:spcPts val="600"/>
              </a:spcAft>
              <a:buFontTx/>
              <a:buChar char="▲"/>
            </a:pPr>
            <a:r>
              <a:rPr lang="en-US" sz="6200" b="1" dirty="0">
                <a:solidFill>
                  <a:schemeClr val="accent1"/>
                </a:solidFill>
                <a:hlinkClick r:id="" action="ppaction://noaction">
                  <a:extLst>
                    <a:ext uri="{A12FA001-AC4F-418D-AE19-62706E023703}">
                      <ahyp:hlinkClr xmlns:ahyp="http://schemas.microsoft.com/office/drawing/2018/hyperlinkcolor" val="tx"/>
                    </a:ext>
                  </a:extLst>
                </a:hlinkClick>
              </a:rPr>
              <a:t>Item 3.15: Data-based Decision Making</a:t>
            </a:r>
            <a:endParaRPr lang="en-US" sz="6200" b="1" dirty="0">
              <a:solidFill>
                <a:schemeClr val="accent1"/>
              </a:solidFill>
            </a:endParaRPr>
          </a:p>
          <a:p>
            <a:pPr lvl="1">
              <a:lnSpc>
                <a:spcPct val="120000"/>
              </a:lnSpc>
              <a:spcAft>
                <a:spcPts val="600"/>
              </a:spcAft>
              <a:buFontTx/>
              <a:buChar char="▲"/>
            </a:pPr>
            <a:r>
              <a:rPr lang="en-US" sz="6200" dirty="0">
                <a:solidFill>
                  <a:srgbClr val="FF0000"/>
                </a:solidFill>
                <a:hlinkClick r:id="" action="ppaction://noaction">
                  <a:extLst>
                    <a:ext uri="{A12FA001-AC4F-418D-AE19-62706E023703}">
                      <ahyp:hlinkClr xmlns:ahyp="http://schemas.microsoft.com/office/drawing/2018/hyperlinkcolor" val="tx"/>
                    </a:ext>
                  </a:extLst>
                </a:hlinkClick>
              </a:rPr>
              <a:t>Item 3.16: Level of Use</a:t>
            </a:r>
          </a:p>
          <a:p>
            <a:pPr lvl="1">
              <a:lnSpc>
                <a:spcPct val="120000"/>
              </a:lnSpc>
              <a:spcAft>
                <a:spcPts val="600"/>
              </a:spcAft>
              <a:buFontTx/>
              <a:buChar char="▲"/>
            </a:pPr>
            <a:r>
              <a:rPr lang="en-US" sz="6200" dirty="0">
                <a:solidFill>
                  <a:srgbClr val="FF0000"/>
                </a:solidFill>
                <a:hlinkClick r:id="" action="ppaction://noaction">
                  <a:extLst>
                    <a:ext uri="{A12FA001-AC4F-418D-AE19-62706E023703}">
                      <ahyp:hlinkClr xmlns:ahyp="http://schemas.microsoft.com/office/drawing/2018/hyperlinkcolor" val="tx"/>
                    </a:ext>
                  </a:extLst>
                </a:hlinkClick>
              </a:rPr>
              <a:t>Item 3.17: Annual Evaluation</a:t>
            </a:r>
            <a:endParaRPr lang="en-US" sz="6200" dirty="0">
              <a:solidFill>
                <a:srgbClr val="FF0000"/>
              </a:solidFill>
            </a:endParaRPr>
          </a:p>
          <a:p>
            <a:endParaRPr lang="en-US" dirty="0"/>
          </a:p>
        </p:txBody>
      </p:sp>
      <p:sp>
        <p:nvSpPr>
          <p:cNvPr id="6" name="TextBox 5">
            <a:extLst>
              <a:ext uri="{FF2B5EF4-FFF2-40B4-BE49-F238E27FC236}">
                <a16:creationId xmlns:a16="http://schemas.microsoft.com/office/drawing/2014/main" id="{84394341-F905-4F2F-B236-B2813616B124}"/>
              </a:ext>
            </a:extLst>
          </p:cNvPr>
          <p:cNvSpPr txBox="1"/>
          <p:nvPr/>
        </p:nvSpPr>
        <p:spPr>
          <a:xfrm>
            <a:off x="135801" y="247773"/>
            <a:ext cx="5767057" cy="1569660"/>
          </a:xfrm>
          <a:prstGeom prst="rect">
            <a:avLst/>
          </a:prstGeom>
          <a:solidFill>
            <a:schemeClr val="accent2"/>
          </a:solidFill>
        </p:spPr>
        <p:txBody>
          <a:bodyPr wrap="square" rtlCol="0">
            <a:spAutoFit/>
          </a:bodyPr>
          <a:lstStyle/>
          <a:p>
            <a:pPr algn="ctr"/>
            <a:r>
              <a:rPr lang="en-US" sz="3200" b="1" dirty="0">
                <a:solidFill>
                  <a:schemeClr val="bg1"/>
                </a:solidFill>
              </a:rPr>
              <a:t>Tiered Fidelity Inventory </a:t>
            </a:r>
          </a:p>
          <a:p>
            <a:pPr algn="ctr"/>
            <a:r>
              <a:rPr lang="en-US" sz="3200" b="1" dirty="0">
                <a:solidFill>
                  <a:schemeClr val="bg1"/>
                </a:solidFill>
              </a:rPr>
              <a:t>TFI Tier III</a:t>
            </a:r>
          </a:p>
          <a:p>
            <a:pPr algn="ctr"/>
            <a:r>
              <a:rPr lang="en-US" sz="3200" b="1" dirty="0">
                <a:solidFill>
                  <a:schemeClr val="bg1"/>
                </a:solidFill>
              </a:rPr>
              <a:t>Support Planning Worksheet</a:t>
            </a:r>
          </a:p>
        </p:txBody>
      </p:sp>
    </p:spTree>
    <p:extLst>
      <p:ext uri="{BB962C8B-B14F-4D97-AF65-F5344CB8AC3E}">
        <p14:creationId xmlns:p14="http://schemas.microsoft.com/office/powerpoint/2010/main" val="255473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45422358"/>
              </p:ext>
            </p:extLst>
          </p:nvPr>
        </p:nvGraphicFramePr>
        <p:xfrm>
          <a:off x="-17207" y="0"/>
          <a:ext cx="6113207" cy="6858000"/>
        </p:xfrm>
        <a:graphic>
          <a:graphicData uri="http://schemas.openxmlformats.org/drawingml/2006/table">
            <a:tbl>
              <a:tblPr firstRow="1" bandRow="1">
                <a:tableStyleId>{5C22544A-7EE6-4342-B048-85BDC9FD1C3A}</a:tableStyleId>
              </a:tblPr>
              <a:tblGrid>
                <a:gridCol w="6113207">
                  <a:extLst>
                    <a:ext uri="{9D8B030D-6E8A-4147-A177-3AD203B41FA5}">
                      <a16:colId xmlns:a16="http://schemas.microsoft.com/office/drawing/2014/main" val="3936969952"/>
                    </a:ext>
                  </a:extLst>
                </a:gridCol>
              </a:tblGrid>
              <a:tr h="505255">
                <a:tc>
                  <a:txBody>
                    <a:bodyPr/>
                    <a:lstStyle/>
                    <a:p>
                      <a:r>
                        <a:rPr lang="en-US" sz="2400" dirty="0"/>
                        <a:t>TFI T3 Features:</a:t>
                      </a:r>
                    </a:p>
                  </a:txBody>
                  <a:tcPr anchor="ctr"/>
                </a:tc>
                <a:extLst>
                  <a:ext uri="{0D108BD9-81ED-4DB2-BD59-A6C34878D82A}">
                    <a16:rowId xmlns:a16="http://schemas.microsoft.com/office/drawing/2014/main" val="2594366273"/>
                  </a:ext>
                </a:extLst>
              </a:tr>
              <a:tr h="3334686">
                <a:tc>
                  <a:txBody>
                    <a:bodyPr/>
                    <a:lstStyle/>
                    <a:p>
                      <a:r>
                        <a:rPr lang="en-US" sz="2400" b="1" dirty="0"/>
                        <a:t>TFI 3.4 Student Support Team:</a:t>
                      </a:r>
                      <a:r>
                        <a:rPr lang="en-US" sz="2400" b="1" baseline="0" dirty="0"/>
                        <a:t> </a:t>
                      </a:r>
                    </a:p>
                    <a:p>
                      <a:r>
                        <a:rPr lang="en-US" sz="2400" dirty="0"/>
                        <a:t>For each individual student support plan, a uniquely constructed team exists (with input/approval from student/family about who is on the team) to design, implement, monitor, and adapt the student-specific support plan.</a:t>
                      </a:r>
                    </a:p>
                  </a:txBody>
                  <a:tcPr/>
                </a:tc>
                <a:extLst>
                  <a:ext uri="{0D108BD9-81ED-4DB2-BD59-A6C34878D82A}">
                    <a16:rowId xmlns:a16="http://schemas.microsoft.com/office/drawing/2014/main" val="1136611001"/>
                  </a:ext>
                </a:extLst>
              </a:tr>
              <a:tr h="3018059">
                <a:tc>
                  <a:txBody>
                    <a:bodyPr/>
                    <a:lstStyle/>
                    <a:p>
                      <a:pPr>
                        <a:spcAft>
                          <a:spcPts val="600"/>
                        </a:spcAft>
                      </a:pPr>
                      <a:r>
                        <a:rPr lang="en-US" sz="2400" b="1" dirty="0"/>
                        <a:t>TFI 3.8 Quality of Life Indicators: </a:t>
                      </a:r>
                    </a:p>
                    <a:p>
                      <a:pPr>
                        <a:lnSpc>
                          <a:spcPct val="80000"/>
                        </a:lnSpc>
                        <a:spcAft>
                          <a:spcPts val="600"/>
                        </a:spcAft>
                      </a:pPr>
                      <a:r>
                        <a:rPr lang="en-US" sz="2400" dirty="0"/>
                        <a:t>Assessment includes student strengths and identification of student/family preferences for individualized support options to meet their stated needs across life domains (e.g., academics, health, career, social).</a:t>
                      </a:r>
                    </a:p>
                    <a:p>
                      <a:endParaRPr lang="en-US" sz="2400" dirty="0"/>
                    </a:p>
                  </a:txBody>
                  <a:tcPr/>
                </a:tc>
                <a:extLst>
                  <a:ext uri="{0D108BD9-81ED-4DB2-BD59-A6C34878D82A}">
                    <a16:rowId xmlns:a16="http://schemas.microsoft.com/office/drawing/2014/main" val="209306395"/>
                  </a:ext>
                </a:extLst>
              </a:tr>
            </a:tbl>
          </a:graphicData>
        </a:graphic>
      </p:graphicFrame>
      <p:pic>
        <p:nvPicPr>
          <p:cNvPr id="5" name="Picture 2" descr="Image result for simple">
            <a:extLst>
              <a:ext uri="{FF2B5EF4-FFF2-40B4-BE49-F238E27FC236}">
                <a16:creationId xmlns:a16="http://schemas.microsoft.com/office/drawing/2014/main" id="{7ED1CAFB-52B2-4A89-AB07-CA7B2BFC1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2846" y="0"/>
            <a:ext cx="2750574" cy="20759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9BB9241-FDCF-4BA9-9853-B850959AE2FD}"/>
              </a:ext>
            </a:extLst>
          </p:cNvPr>
          <p:cNvPicPr>
            <a:picLocks noChangeAspect="1"/>
          </p:cNvPicPr>
          <p:nvPr/>
        </p:nvPicPr>
        <p:blipFill>
          <a:blip r:embed="rId4"/>
          <a:stretch>
            <a:fillRect/>
          </a:stretch>
        </p:blipFill>
        <p:spPr>
          <a:xfrm>
            <a:off x="6179573" y="1708708"/>
            <a:ext cx="5958349" cy="5031305"/>
          </a:xfrm>
          <a:prstGeom prst="rect">
            <a:avLst/>
          </a:prstGeom>
        </p:spPr>
      </p:pic>
      <p:pic>
        <p:nvPicPr>
          <p:cNvPr id="9" name="Picture 4" descr="Related image">
            <a:extLst>
              <a:ext uri="{FF2B5EF4-FFF2-40B4-BE49-F238E27FC236}">
                <a16:creationId xmlns:a16="http://schemas.microsoft.com/office/drawing/2014/main" id="{8FE949B2-BB72-44EF-A0BF-A8492252DD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5703" y="2890684"/>
            <a:ext cx="3849329" cy="3849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65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432533293"/>
              </p:ext>
            </p:extLst>
          </p:nvPr>
        </p:nvGraphicFramePr>
        <p:xfrm>
          <a:off x="-17207" y="1"/>
          <a:ext cx="6226278" cy="2771353"/>
        </p:xfrm>
        <a:graphic>
          <a:graphicData uri="http://schemas.openxmlformats.org/drawingml/2006/table">
            <a:tbl>
              <a:tblPr firstRow="1" bandRow="1">
                <a:tableStyleId>{5C22544A-7EE6-4342-B048-85BDC9FD1C3A}</a:tableStyleId>
              </a:tblPr>
              <a:tblGrid>
                <a:gridCol w="6226278">
                  <a:extLst>
                    <a:ext uri="{9D8B030D-6E8A-4147-A177-3AD203B41FA5}">
                      <a16:colId xmlns:a16="http://schemas.microsoft.com/office/drawing/2014/main" val="3936969952"/>
                    </a:ext>
                  </a:extLst>
                </a:gridCol>
              </a:tblGrid>
              <a:tr h="355304">
                <a:tc>
                  <a:txBody>
                    <a:bodyPr/>
                    <a:lstStyle/>
                    <a:p>
                      <a:r>
                        <a:rPr lang="en-US" sz="2400" dirty="0"/>
                        <a:t>TFI T3 Features:</a:t>
                      </a:r>
                    </a:p>
                  </a:txBody>
                  <a:tcPr anchor="ctr"/>
                </a:tc>
                <a:extLst>
                  <a:ext uri="{0D108BD9-81ED-4DB2-BD59-A6C34878D82A}">
                    <a16:rowId xmlns:a16="http://schemas.microsoft.com/office/drawing/2014/main" val="2594366273"/>
                  </a:ext>
                </a:extLst>
              </a:tr>
              <a:tr h="2314153">
                <a:tc>
                  <a:txBody>
                    <a:bodyPr/>
                    <a:lstStyle/>
                    <a:p>
                      <a:pPr>
                        <a:lnSpc>
                          <a:spcPct val="80000"/>
                        </a:lnSpc>
                      </a:pPr>
                      <a:r>
                        <a:rPr lang="en-US" sz="2400" b="1" dirty="0"/>
                        <a:t>TFI 3.9 Academic, Social, and Physical Indicators: </a:t>
                      </a:r>
                    </a:p>
                    <a:p>
                      <a:r>
                        <a:rPr lang="en-US" sz="2400" dirty="0"/>
                        <a:t>Assessment data are available for academic, </a:t>
                      </a:r>
                      <a:r>
                        <a:rPr lang="en-US" sz="2400" b="0" dirty="0"/>
                        <a:t>behavioral, </a:t>
                      </a:r>
                      <a:r>
                        <a:rPr lang="en-US" sz="2400" dirty="0"/>
                        <a:t>medical, and mental health strengths and needs, across life domains where relevant.</a:t>
                      </a:r>
                    </a:p>
                  </a:txBody>
                  <a:tcPr/>
                </a:tc>
                <a:extLst>
                  <a:ext uri="{0D108BD9-81ED-4DB2-BD59-A6C34878D82A}">
                    <a16:rowId xmlns:a16="http://schemas.microsoft.com/office/drawing/2014/main" val="1136611001"/>
                  </a:ext>
                </a:extLst>
              </a:tr>
            </a:tbl>
          </a:graphicData>
        </a:graphic>
      </p:graphicFrame>
      <p:pic>
        <p:nvPicPr>
          <p:cNvPr id="8" name="Picture 7">
            <a:extLst>
              <a:ext uri="{FF2B5EF4-FFF2-40B4-BE49-F238E27FC236}">
                <a16:creationId xmlns:a16="http://schemas.microsoft.com/office/drawing/2014/main" id="{59BB9241-FDCF-4BA9-9853-B850959AE2FD}"/>
              </a:ext>
            </a:extLst>
          </p:cNvPr>
          <p:cNvPicPr>
            <a:picLocks noChangeAspect="1"/>
          </p:cNvPicPr>
          <p:nvPr/>
        </p:nvPicPr>
        <p:blipFill>
          <a:blip r:embed="rId3"/>
          <a:stretch>
            <a:fillRect/>
          </a:stretch>
        </p:blipFill>
        <p:spPr>
          <a:xfrm>
            <a:off x="60222" y="2771354"/>
            <a:ext cx="6071420" cy="5688951"/>
          </a:xfrm>
          <a:prstGeom prst="rect">
            <a:avLst/>
          </a:prstGeom>
        </p:spPr>
      </p:pic>
      <p:pic>
        <p:nvPicPr>
          <p:cNvPr id="6" name="Picture 5">
            <a:extLst>
              <a:ext uri="{FF2B5EF4-FFF2-40B4-BE49-F238E27FC236}">
                <a16:creationId xmlns:a16="http://schemas.microsoft.com/office/drawing/2014/main" id="{D2F0973B-13E9-4045-BF77-61903BB12721}"/>
              </a:ext>
            </a:extLst>
          </p:cNvPr>
          <p:cNvPicPr>
            <a:picLocks noChangeAspect="1"/>
          </p:cNvPicPr>
          <p:nvPr/>
        </p:nvPicPr>
        <p:blipFill>
          <a:blip r:embed="rId4"/>
          <a:stretch>
            <a:fillRect/>
          </a:stretch>
        </p:blipFill>
        <p:spPr>
          <a:xfrm>
            <a:off x="6209070" y="-1"/>
            <a:ext cx="5971029" cy="3207775"/>
          </a:xfrm>
          <a:prstGeom prst="rect">
            <a:avLst/>
          </a:prstGeom>
        </p:spPr>
      </p:pic>
      <p:pic>
        <p:nvPicPr>
          <p:cNvPr id="7" name="Picture 6">
            <a:extLst>
              <a:ext uri="{FF2B5EF4-FFF2-40B4-BE49-F238E27FC236}">
                <a16:creationId xmlns:a16="http://schemas.microsoft.com/office/drawing/2014/main" id="{8916ED12-8B21-4449-B0EF-57724C948425}"/>
              </a:ext>
            </a:extLst>
          </p:cNvPr>
          <p:cNvPicPr>
            <a:picLocks noChangeAspect="1"/>
          </p:cNvPicPr>
          <p:nvPr/>
        </p:nvPicPr>
        <p:blipFill>
          <a:blip r:embed="rId5"/>
          <a:stretch>
            <a:fillRect/>
          </a:stretch>
        </p:blipFill>
        <p:spPr>
          <a:xfrm>
            <a:off x="6209068" y="3207773"/>
            <a:ext cx="5982931" cy="3690453"/>
          </a:xfrm>
          <a:prstGeom prst="rect">
            <a:avLst/>
          </a:prstGeom>
        </p:spPr>
      </p:pic>
      <p:pic>
        <p:nvPicPr>
          <p:cNvPr id="2052" name="Picture 4" descr="Related image">
            <a:extLst>
              <a:ext uri="{FF2B5EF4-FFF2-40B4-BE49-F238E27FC236}">
                <a16:creationId xmlns:a16="http://schemas.microsoft.com/office/drawing/2014/main" id="{8F7D6395-1D71-4CF0-9EB1-CED161D386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6465" y="1385677"/>
            <a:ext cx="3849329" cy="3849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74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66D79-80A3-48E6-9F26-114675EB5038}"/>
              </a:ext>
            </a:extLst>
          </p:cNvPr>
          <p:cNvSpPr>
            <a:spLocks noGrp="1"/>
          </p:cNvSpPr>
          <p:nvPr>
            <p:ph type="title"/>
          </p:nvPr>
        </p:nvSpPr>
        <p:spPr>
          <a:xfrm>
            <a:off x="642875" y="602872"/>
            <a:ext cx="11549125" cy="706964"/>
          </a:xfrm>
        </p:spPr>
        <p:txBody>
          <a:bodyPr>
            <a:noAutofit/>
          </a:bodyPr>
          <a:lstStyle/>
          <a:p>
            <a:r>
              <a:rPr lang="en-US" sz="9600" b="1" spc="50" dirty="0">
                <a:ln w="0"/>
                <a:effectLst>
                  <a:innerShdw blurRad="63500" dist="50800" dir="13500000">
                    <a:srgbClr val="000000">
                      <a:alpha val="50000"/>
                    </a:srgbClr>
                  </a:innerShdw>
                </a:effectLst>
              </a:rPr>
              <a:t>Today’s Targets</a:t>
            </a:r>
          </a:p>
        </p:txBody>
      </p:sp>
      <p:pic>
        <p:nvPicPr>
          <p:cNvPr id="6" name="Picture 5">
            <a:extLst>
              <a:ext uri="{FF2B5EF4-FFF2-40B4-BE49-F238E27FC236}">
                <a16:creationId xmlns:a16="http://schemas.microsoft.com/office/drawing/2014/main" id="{38F4175F-BE0D-46A9-8807-66A6E97CAF9C}"/>
              </a:ext>
            </a:extLst>
          </p:cNvPr>
          <p:cNvPicPr/>
          <p:nvPr/>
        </p:nvPicPr>
        <p:blipFill>
          <a:blip r:embed="rId3">
            <a:extLst>
              <a:ext uri="{28A0092B-C50C-407E-A947-70E740481C1C}">
                <a14:useLocalDpi xmlns:a14="http://schemas.microsoft.com/office/drawing/2010/main" val="0"/>
              </a:ext>
            </a:extLst>
          </a:blip>
          <a:stretch>
            <a:fillRect/>
          </a:stretch>
        </p:blipFill>
        <p:spPr>
          <a:xfrm>
            <a:off x="10028902" y="0"/>
            <a:ext cx="2163097" cy="1570703"/>
          </a:xfrm>
          <a:prstGeom prst="rect">
            <a:avLst/>
          </a:prstGeom>
        </p:spPr>
      </p:pic>
      <p:sp>
        <p:nvSpPr>
          <p:cNvPr id="4" name="Rectangle 3">
            <a:extLst>
              <a:ext uri="{FF2B5EF4-FFF2-40B4-BE49-F238E27FC236}">
                <a16:creationId xmlns:a16="http://schemas.microsoft.com/office/drawing/2014/main" id="{5FEC5B5D-E25E-4E7B-B5BE-50DA793E78E9}"/>
              </a:ext>
            </a:extLst>
          </p:cNvPr>
          <p:cNvSpPr/>
          <p:nvPr/>
        </p:nvSpPr>
        <p:spPr>
          <a:xfrm>
            <a:off x="140110" y="1912708"/>
            <a:ext cx="12192000" cy="5016758"/>
          </a:xfrm>
          <a:prstGeom prst="rect">
            <a:avLst/>
          </a:prstGeom>
          <a:noFill/>
        </p:spPr>
        <p:txBody>
          <a:bodyPr wrap="square" lIns="91440" tIns="45720" rIns="91440" bIns="45720">
            <a:spAutoFit/>
          </a:bodyPr>
          <a:lstStyle/>
          <a:p>
            <a:pPr marL="685800" indent="-685800">
              <a:buClr>
                <a:schemeClr val="tx1"/>
              </a:buClr>
              <a:buFont typeface="Century Gothic" panose="020B0502020202020204" pitchFamily="34" charset="0"/>
              <a:buChar char="▲"/>
            </a:pPr>
            <a:r>
              <a:rPr lang="en-US" sz="4200" dirty="0">
                <a:ln w="0"/>
                <a:effectLst>
                  <a:outerShdw blurRad="38100" dist="19050" dir="2700000" algn="tl" rotWithShape="0">
                    <a:schemeClr val="dk1">
                      <a:alpha val="40000"/>
                    </a:schemeClr>
                  </a:outerShdw>
                </a:effectLst>
              </a:rPr>
              <a:t>Identify a </a:t>
            </a:r>
            <a:r>
              <a:rPr lang="en-US" sz="4200" b="1" dirty="0">
                <a:ln w="0"/>
                <a:effectLst>
                  <a:outerShdw blurRad="38100" dist="19050" dir="2700000" algn="tl" rotWithShape="0">
                    <a:schemeClr val="dk1">
                      <a:alpha val="40000"/>
                    </a:schemeClr>
                  </a:outerShdw>
                </a:effectLst>
              </a:rPr>
              <a:t>Continuum of Interventions </a:t>
            </a:r>
            <a:r>
              <a:rPr lang="en-US" sz="4200" dirty="0">
                <a:ln w="0"/>
                <a:effectLst>
                  <a:outerShdw blurRad="38100" dist="19050" dir="2700000" algn="tl" rotWithShape="0">
                    <a:schemeClr val="dk1">
                      <a:alpha val="40000"/>
                    </a:schemeClr>
                  </a:outerShdw>
                </a:effectLst>
              </a:rPr>
              <a:t>for  Advanced Tiers</a:t>
            </a:r>
          </a:p>
          <a:p>
            <a:pPr marL="685800" indent="-685800">
              <a:buClr>
                <a:schemeClr val="tx1"/>
              </a:buClr>
              <a:buFont typeface="Century Gothic" panose="020B0502020202020204" pitchFamily="34" charset="0"/>
              <a:buChar char="▲"/>
            </a:pPr>
            <a:r>
              <a:rPr lang="en-US" sz="4200" dirty="0">
                <a:ln w="0"/>
                <a:effectLst>
                  <a:outerShdw blurRad="38100" dist="19050" dir="2700000" algn="tl" rotWithShape="0">
                    <a:schemeClr val="dk1">
                      <a:alpha val="40000"/>
                    </a:schemeClr>
                  </a:outerShdw>
                </a:effectLst>
              </a:rPr>
              <a:t>De-bunk </a:t>
            </a:r>
            <a:r>
              <a:rPr lang="en-US" sz="4200" b="1" dirty="0">
                <a:ln w="0"/>
                <a:effectLst>
                  <a:outerShdw blurRad="38100" dist="19050" dir="2700000" algn="tl" rotWithShape="0">
                    <a:schemeClr val="dk1">
                      <a:alpha val="40000"/>
                    </a:schemeClr>
                  </a:outerShdw>
                </a:effectLst>
              </a:rPr>
              <a:t>T3 Myths </a:t>
            </a:r>
          </a:p>
          <a:p>
            <a:pPr marL="685800" indent="-685800">
              <a:buClr>
                <a:schemeClr val="tx1"/>
              </a:buClr>
              <a:buFont typeface="Century Gothic" panose="020B0502020202020204" pitchFamily="34" charset="0"/>
              <a:buChar char="▲"/>
            </a:pPr>
            <a:r>
              <a:rPr lang="en-US" sz="4200" dirty="0">
                <a:ln w="0"/>
                <a:effectLst>
                  <a:outerShdw blurRad="38100" dist="19050" dir="2700000" algn="tl" rotWithShape="0">
                    <a:schemeClr val="dk1">
                      <a:alpha val="40000"/>
                    </a:schemeClr>
                  </a:outerShdw>
                </a:effectLst>
              </a:rPr>
              <a:t>Explore the </a:t>
            </a:r>
            <a:r>
              <a:rPr lang="en-US" sz="4200" b="1" dirty="0">
                <a:ln w="0"/>
                <a:effectLst>
                  <a:outerShdw blurRad="38100" dist="19050" dir="2700000" algn="tl" rotWithShape="0">
                    <a:schemeClr val="dk1">
                      <a:alpha val="40000"/>
                    </a:schemeClr>
                  </a:outerShdw>
                </a:effectLst>
              </a:rPr>
              <a:t>T3 TFI Support Planning Worksheet</a:t>
            </a:r>
            <a:r>
              <a:rPr lang="en-US" sz="4200" dirty="0">
                <a:ln w="0"/>
                <a:effectLst>
                  <a:outerShdw blurRad="38100" dist="19050" dir="2700000" algn="tl" rotWithShape="0">
                    <a:schemeClr val="dk1">
                      <a:alpha val="40000"/>
                    </a:schemeClr>
                  </a:outerShdw>
                </a:effectLst>
              </a:rPr>
              <a:t> with: </a:t>
            </a:r>
          </a:p>
          <a:p>
            <a:pPr marL="1143000" lvl="1" indent="-685800">
              <a:buClr>
                <a:schemeClr val="tx1"/>
              </a:buClr>
              <a:buFont typeface="Century Gothic" panose="020B0502020202020204" pitchFamily="34" charset="0"/>
              <a:buChar char="▲"/>
            </a:pPr>
            <a:r>
              <a:rPr lang="en-US" sz="2800" i="1" dirty="0">
                <a:ln w="0"/>
                <a:solidFill>
                  <a:schemeClr val="accent2"/>
                </a:solidFill>
                <a:effectLst>
                  <a:outerShdw blurRad="38100" dist="19050" dir="2700000" algn="tl" rotWithShape="0">
                    <a:schemeClr val="dk1">
                      <a:alpha val="40000"/>
                    </a:schemeClr>
                  </a:outerShdw>
                </a:effectLst>
              </a:rPr>
              <a:t>“Keep it Simple” </a:t>
            </a:r>
            <a:r>
              <a:rPr lang="en-US" sz="2800" dirty="0">
                <a:ln w="0"/>
                <a:solidFill>
                  <a:schemeClr val="accent2"/>
                </a:solidFill>
                <a:effectLst>
                  <a:outerShdw blurRad="38100" dist="19050" dir="2700000" algn="tl" rotWithShape="0">
                    <a:schemeClr val="dk1">
                      <a:alpha val="40000"/>
                    </a:schemeClr>
                  </a:outerShdw>
                </a:effectLst>
              </a:rPr>
              <a:t>(efficient BSP) </a:t>
            </a:r>
          </a:p>
          <a:p>
            <a:pPr marL="1143000" lvl="1" indent="-685800">
              <a:buClr>
                <a:schemeClr val="tx1"/>
              </a:buClr>
              <a:buFont typeface="Century Gothic" panose="020B0502020202020204" pitchFamily="34" charset="0"/>
              <a:buChar char="▲"/>
            </a:pPr>
            <a:r>
              <a:rPr lang="en-US" sz="2800" i="1" dirty="0">
                <a:ln w="0"/>
                <a:solidFill>
                  <a:schemeClr val="accent2"/>
                </a:solidFill>
                <a:effectLst>
                  <a:outerShdw blurRad="38100" dist="19050" dir="2700000" algn="tl" rotWithShape="0">
                    <a:schemeClr val="dk1">
                      <a:alpha val="40000"/>
                    </a:schemeClr>
                  </a:outerShdw>
                </a:effectLst>
              </a:rPr>
              <a:t>“Prevent-Teach- Reinforce</a:t>
            </a:r>
            <a:r>
              <a:rPr lang="en-US" sz="2800" dirty="0">
                <a:ln w="0"/>
                <a:solidFill>
                  <a:schemeClr val="accent2"/>
                </a:solidFill>
                <a:effectLst>
                  <a:outerShdw blurRad="38100" dist="19050" dir="2700000" algn="tl" rotWithShape="0">
                    <a:schemeClr val="dk1">
                      <a:alpha val="40000"/>
                    </a:schemeClr>
                  </a:outerShdw>
                </a:effectLst>
              </a:rPr>
              <a:t>”(team-based comprehensive BIP)</a:t>
            </a:r>
            <a:endParaRPr lang="en-US" sz="2800" b="0" cap="none" spc="0" dirty="0">
              <a:ln w="0"/>
              <a:solidFill>
                <a:schemeClr val="accent2"/>
              </a:solidFill>
              <a:effectLst>
                <a:outerShdw blurRad="38100" dist="19050" dir="2700000" algn="tl" rotWithShape="0">
                  <a:schemeClr val="dk1">
                    <a:alpha val="40000"/>
                  </a:schemeClr>
                </a:outerShdw>
              </a:effectLst>
            </a:endParaRPr>
          </a:p>
          <a:p>
            <a:pPr marL="685800" indent="-685800" algn="ctr">
              <a:buClr>
                <a:schemeClr val="tx1"/>
              </a:buClr>
              <a:buFont typeface="Century Gothic" panose="020B0502020202020204" pitchFamily="34" charset="0"/>
              <a:buChar char="▲"/>
            </a:pP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5311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020732925"/>
              </p:ext>
            </p:extLst>
          </p:nvPr>
        </p:nvGraphicFramePr>
        <p:xfrm>
          <a:off x="-17208" y="1"/>
          <a:ext cx="12209207" cy="2771353"/>
        </p:xfrm>
        <a:graphic>
          <a:graphicData uri="http://schemas.openxmlformats.org/drawingml/2006/table">
            <a:tbl>
              <a:tblPr firstRow="1" bandRow="1">
                <a:tableStyleId>{5C22544A-7EE6-4342-B048-85BDC9FD1C3A}</a:tableStyleId>
              </a:tblPr>
              <a:tblGrid>
                <a:gridCol w="12209207">
                  <a:extLst>
                    <a:ext uri="{9D8B030D-6E8A-4147-A177-3AD203B41FA5}">
                      <a16:colId xmlns:a16="http://schemas.microsoft.com/office/drawing/2014/main" val="3936969952"/>
                    </a:ext>
                  </a:extLst>
                </a:gridCol>
              </a:tblGrid>
              <a:tr h="355304">
                <a:tc>
                  <a:txBody>
                    <a:bodyPr/>
                    <a:lstStyle/>
                    <a:p>
                      <a:r>
                        <a:rPr lang="en-US" sz="2400" dirty="0"/>
                        <a:t>TFI T3 Features:</a:t>
                      </a:r>
                    </a:p>
                  </a:txBody>
                  <a:tcPr anchor="ctr"/>
                </a:tc>
                <a:extLst>
                  <a:ext uri="{0D108BD9-81ED-4DB2-BD59-A6C34878D82A}">
                    <a16:rowId xmlns:a16="http://schemas.microsoft.com/office/drawing/2014/main" val="2594366273"/>
                  </a:ext>
                </a:extLst>
              </a:tr>
              <a:tr h="2314153">
                <a:tc>
                  <a:txBody>
                    <a:bodyPr/>
                    <a:lstStyle/>
                    <a:p>
                      <a:r>
                        <a:rPr lang="en-US" sz="2400" b="1" dirty="0"/>
                        <a:t>TFI 3.10 Hypothesis Statement:</a:t>
                      </a:r>
                    </a:p>
                    <a:p>
                      <a:pPr>
                        <a:spcBef>
                          <a:spcPts val="600"/>
                        </a:spcBef>
                      </a:pPr>
                      <a:r>
                        <a:rPr lang="en-US" sz="2400" dirty="0"/>
                        <a:t>Behavior support plans include a hypothesis statement, including (a) operational description of problem behavior, (b) identification of context where problem behavior is most likely, and (c) maintaining reinforcers (e.g., behavioral function) in this context.</a:t>
                      </a:r>
                    </a:p>
                  </a:txBody>
                  <a:tcPr/>
                </a:tc>
                <a:extLst>
                  <a:ext uri="{0D108BD9-81ED-4DB2-BD59-A6C34878D82A}">
                    <a16:rowId xmlns:a16="http://schemas.microsoft.com/office/drawing/2014/main" val="1136611001"/>
                  </a:ext>
                </a:extLst>
              </a:tr>
            </a:tbl>
          </a:graphicData>
        </a:graphic>
      </p:graphicFrame>
      <p:pic>
        <p:nvPicPr>
          <p:cNvPr id="9" name="Picture 8">
            <a:extLst>
              <a:ext uri="{FF2B5EF4-FFF2-40B4-BE49-F238E27FC236}">
                <a16:creationId xmlns:a16="http://schemas.microsoft.com/office/drawing/2014/main" id="{9F2E4B6C-3621-4374-BEB0-82FF06A1E0BA}"/>
              </a:ext>
            </a:extLst>
          </p:cNvPr>
          <p:cNvPicPr>
            <a:picLocks noChangeAspect="1"/>
          </p:cNvPicPr>
          <p:nvPr/>
        </p:nvPicPr>
        <p:blipFill>
          <a:blip r:embed="rId3"/>
          <a:stretch>
            <a:fillRect/>
          </a:stretch>
        </p:blipFill>
        <p:spPr>
          <a:xfrm>
            <a:off x="1725562" y="2770553"/>
            <a:ext cx="9313368" cy="4087446"/>
          </a:xfrm>
          <a:prstGeom prst="rect">
            <a:avLst/>
          </a:prstGeom>
          <a:ln>
            <a:noFill/>
          </a:ln>
          <a:effectLst>
            <a:softEdge rad="112500"/>
          </a:effectLst>
        </p:spPr>
      </p:pic>
      <p:pic>
        <p:nvPicPr>
          <p:cNvPr id="10" name="Picture 9">
            <a:extLst>
              <a:ext uri="{FF2B5EF4-FFF2-40B4-BE49-F238E27FC236}">
                <a16:creationId xmlns:a16="http://schemas.microsoft.com/office/drawing/2014/main" id="{3C6456E5-2D05-45A4-9050-289E51D6C5EE}"/>
              </a:ext>
            </a:extLst>
          </p:cNvPr>
          <p:cNvPicPr>
            <a:picLocks noChangeAspect="1"/>
          </p:cNvPicPr>
          <p:nvPr/>
        </p:nvPicPr>
        <p:blipFill>
          <a:blip r:embed="rId4"/>
          <a:stretch>
            <a:fillRect/>
          </a:stretch>
        </p:blipFill>
        <p:spPr>
          <a:xfrm>
            <a:off x="67122" y="3263732"/>
            <a:ext cx="1658440" cy="2764067"/>
          </a:xfrm>
          <a:prstGeom prst="rect">
            <a:avLst/>
          </a:prstGeom>
        </p:spPr>
      </p:pic>
    </p:spTree>
    <p:extLst>
      <p:ext uri="{BB962C8B-B14F-4D97-AF65-F5344CB8AC3E}">
        <p14:creationId xmlns:p14="http://schemas.microsoft.com/office/powerpoint/2010/main" val="315891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75373130"/>
              </p:ext>
            </p:extLst>
          </p:nvPr>
        </p:nvGraphicFramePr>
        <p:xfrm>
          <a:off x="-17207" y="1"/>
          <a:ext cx="6034549" cy="6886153"/>
        </p:xfrm>
        <a:graphic>
          <a:graphicData uri="http://schemas.openxmlformats.org/drawingml/2006/table">
            <a:tbl>
              <a:tblPr firstRow="1" bandRow="1">
                <a:tableStyleId>{5C22544A-7EE6-4342-B048-85BDC9FD1C3A}</a:tableStyleId>
              </a:tblPr>
              <a:tblGrid>
                <a:gridCol w="6034549">
                  <a:extLst>
                    <a:ext uri="{9D8B030D-6E8A-4147-A177-3AD203B41FA5}">
                      <a16:colId xmlns:a16="http://schemas.microsoft.com/office/drawing/2014/main" val="3936969952"/>
                    </a:ext>
                  </a:extLst>
                </a:gridCol>
              </a:tblGrid>
              <a:tr h="355304">
                <a:tc>
                  <a:txBody>
                    <a:bodyPr/>
                    <a:lstStyle/>
                    <a:p>
                      <a:r>
                        <a:rPr lang="en-US" sz="2400" dirty="0"/>
                        <a:t>TFI T3 Features:</a:t>
                      </a:r>
                    </a:p>
                  </a:txBody>
                  <a:tcPr anchor="ctr"/>
                </a:tc>
                <a:extLst>
                  <a:ext uri="{0D108BD9-81ED-4DB2-BD59-A6C34878D82A}">
                    <a16:rowId xmlns:a16="http://schemas.microsoft.com/office/drawing/2014/main" val="2594366273"/>
                  </a:ext>
                </a:extLst>
              </a:tr>
              <a:tr h="2314153">
                <a:tc>
                  <a:txBody>
                    <a:bodyPr/>
                    <a:lstStyle/>
                    <a:p>
                      <a:pPr>
                        <a:spcAft>
                          <a:spcPts val="0"/>
                        </a:spcAft>
                      </a:pPr>
                      <a:r>
                        <a:rPr lang="en-US" sz="2400" b="1" dirty="0"/>
                        <a:t>TFI 3.11 Comprehensive Support: </a:t>
                      </a:r>
                    </a:p>
                    <a:p>
                      <a:pPr>
                        <a:spcAft>
                          <a:spcPts val="0"/>
                        </a:spcAft>
                      </a:pPr>
                      <a:r>
                        <a:rPr lang="en-US" sz="2400" dirty="0"/>
                        <a:t>Behavior support plans include or consider (a) prevention strategies, (b) teaching strategies, (c) strategies for removing rewards for problem behavior, (d) specific rewards for desired behavior, (e) safety elements where needed, (f) a systematic process for assessing fidelity and impact, and (g) the action plan for putting the support plan in place.</a:t>
                      </a:r>
                    </a:p>
                  </a:txBody>
                  <a:tcPr/>
                </a:tc>
                <a:extLst>
                  <a:ext uri="{0D108BD9-81ED-4DB2-BD59-A6C34878D82A}">
                    <a16:rowId xmlns:a16="http://schemas.microsoft.com/office/drawing/2014/main" val="1136611001"/>
                  </a:ext>
                </a:extLst>
              </a:tr>
              <a:tr h="2314153">
                <a:tc>
                  <a:txBody>
                    <a:bodyPr/>
                    <a:lstStyle/>
                    <a:p>
                      <a:r>
                        <a:rPr lang="en-US" sz="2400" b="1" dirty="0"/>
                        <a:t>TFI 3.13 A</a:t>
                      </a:r>
                      <a:r>
                        <a:rPr lang="en-US" sz="2400" b="1" dirty="0">
                          <a:solidFill>
                            <a:schemeClr val="tx1"/>
                          </a:solidFill>
                        </a:rPr>
                        <a:t>ccess to Tier 1 and Tier 2 Support: </a:t>
                      </a:r>
                    </a:p>
                    <a:p>
                      <a:r>
                        <a:rPr lang="en-US" sz="2400" dirty="0"/>
                        <a:t>Students receiving Tier 3 supports have access </a:t>
                      </a:r>
                      <a:r>
                        <a:rPr lang="en-US" sz="2400" dirty="0" err="1"/>
                        <a:t>to,and</a:t>
                      </a:r>
                      <a:r>
                        <a:rPr lang="en-US" sz="2400" dirty="0"/>
                        <a:t> are included in available Tier 1 and Tier 2 supports.</a:t>
                      </a:r>
                    </a:p>
                  </a:txBody>
                  <a:tcPr/>
                </a:tc>
                <a:extLst>
                  <a:ext uri="{0D108BD9-81ED-4DB2-BD59-A6C34878D82A}">
                    <a16:rowId xmlns:a16="http://schemas.microsoft.com/office/drawing/2014/main" val="1438571703"/>
                  </a:ext>
                </a:extLst>
              </a:tr>
            </a:tbl>
          </a:graphicData>
        </a:graphic>
      </p:graphicFrame>
      <p:pic>
        <p:nvPicPr>
          <p:cNvPr id="9" name="Picture 8">
            <a:extLst>
              <a:ext uri="{FF2B5EF4-FFF2-40B4-BE49-F238E27FC236}">
                <a16:creationId xmlns:a16="http://schemas.microsoft.com/office/drawing/2014/main" id="{6BB5B20B-D9D5-4127-B56E-161A4A264532}"/>
              </a:ext>
            </a:extLst>
          </p:cNvPr>
          <p:cNvPicPr>
            <a:picLocks noChangeAspect="1"/>
          </p:cNvPicPr>
          <p:nvPr/>
        </p:nvPicPr>
        <p:blipFill>
          <a:blip r:embed="rId3"/>
          <a:stretch>
            <a:fillRect/>
          </a:stretch>
        </p:blipFill>
        <p:spPr>
          <a:xfrm>
            <a:off x="6017342" y="0"/>
            <a:ext cx="6174658" cy="6858000"/>
          </a:xfrm>
          <a:prstGeom prst="rect">
            <a:avLst/>
          </a:prstGeom>
        </p:spPr>
      </p:pic>
      <p:pic>
        <p:nvPicPr>
          <p:cNvPr id="10" name="Picture 9">
            <a:extLst>
              <a:ext uri="{FF2B5EF4-FFF2-40B4-BE49-F238E27FC236}">
                <a16:creationId xmlns:a16="http://schemas.microsoft.com/office/drawing/2014/main" id="{CF5E19F4-01B2-4C01-BAC6-C15FF6F7CF39}"/>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693976" y="2795788"/>
            <a:ext cx="2961367" cy="2484134"/>
          </a:xfrm>
          <a:prstGeom prst="rect">
            <a:avLst/>
          </a:prstGeom>
        </p:spPr>
      </p:pic>
    </p:spTree>
    <p:extLst>
      <p:ext uri="{BB962C8B-B14F-4D97-AF65-F5344CB8AC3E}">
        <p14:creationId xmlns:p14="http://schemas.microsoft.com/office/powerpoint/2010/main" val="373236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3D28FD-58C4-4B77-9625-F12DB51419A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92990" y="5036672"/>
            <a:ext cx="2435641" cy="1821328"/>
          </a:xfrm>
          <a:prstGeom prst="rect">
            <a:avLst/>
          </a:prstGeom>
        </p:spPr>
      </p:pic>
      <p:pic>
        <p:nvPicPr>
          <p:cNvPr id="2" name="Picture 1">
            <a:extLst>
              <a:ext uri="{FF2B5EF4-FFF2-40B4-BE49-F238E27FC236}">
                <a16:creationId xmlns:a16="http://schemas.microsoft.com/office/drawing/2014/main" id="{5743EC80-0668-4FA0-A153-C5EA7F8B1F96}"/>
              </a:ext>
            </a:extLst>
          </p:cNvPr>
          <p:cNvPicPr>
            <a:picLocks noChangeAspect="1"/>
          </p:cNvPicPr>
          <p:nvPr/>
        </p:nvPicPr>
        <p:blipFill>
          <a:blip r:embed="rId3"/>
          <a:stretch>
            <a:fillRect/>
          </a:stretch>
        </p:blipFill>
        <p:spPr>
          <a:xfrm>
            <a:off x="0" y="0"/>
            <a:ext cx="8746141" cy="4911214"/>
          </a:xfrm>
          <a:prstGeom prst="rect">
            <a:avLst/>
          </a:prstGeom>
        </p:spPr>
      </p:pic>
      <p:pic>
        <p:nvPicPr>
          <p:cNvPr id="3" name="Picture 2">
            <a:extLst>
              <a:ext uri="{FF2B5EF4-FFF2-40B4-BE49-F238E27FC236}">
                <a16:creationId xmlns:a16="http://schemas.microsoft.com/office/drawing/2014/main" id="{ABE7B5B0-45E0-46A5-A54D-66A8B9462E25}"/>
              </a:ext>
            </a:extLst>
          </p:cNvPr>
          <p:cNvPicPr>
            <a:picLocks noChangeAspect="1"/>
          </p:cNvPicPr>
          <p:nvPr/>
        </p:nvPicPr>
        <p:blipFill>
          <a:blip r:embed="rId4"/>
          <a:stretch>
            <a:fillRect/>
          </a:stretch>
        </p:blipFill>
        <p:spPr>
          <a:xfrm>
            <a:off x="2470355" y="1518988"/>
            <a:ext cx="9721645" cy="5273542"/>
          </a:xfrm>
          <a:prstGeom prst="rect">
            <a:avLst/>
          </a:prstGeom>
        </p:spPr>
      </p:pic>
      <p:pic>
        <p:nvPicPr>
          <p:cNvPr id="4" name="Picture 3">
            <a:extLst>
              <a:ext uri="{FF2B5EF4-FFF2-40B4-BE49-F238E27FC236}">
                <a16:creationId xmlns:a16="http://schemas.microsoft.com/office/drawing/2014/main" id="{63D456D1-715C-4109-943A-F297EF8063D7}"/>
              </a:ext>
            </a:extLst>
          </p:cNvPr>
          <p:cNvPicPr>
            <a:picLocks noChangeAspect="1"/>
          </p:cNvPicPr>
          <p:nvPr/>
        </p:nvPicPr>
        <p:blipFill>
          <a:blip r:embed="rId5"/>
          <a:stretch>
            <a:fillRect/>
          </a:stretch>
        </p:blipFill>
        <p:spPr>
          <a:xfrm>
            <a:off x="0" y="461338"/>
            <a:ext cx="12196307" cy="5390534"/>
          </a:xfrm>
          <a:prstGeom prst="rect">
            <a:avLst/>
          </a:prstGeom>
        </p:spPr>
      </p:pic>
    </p:spTree>
    <p:extLst>
      <p:ext uri="{BB962C8B-B14F-4D97-AF65-F5344CB8AC3E}">
        <p14:creationId xmlns:p14="http://schemas.microsoft.com/office/powerpoint/2010/main" val="105756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3D28FD-58C4-4B77-9625-F12DB51419A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92990" y="5036672"/>
            <a:ext cx="2435641" cy="1821328"/>
          </a:xfrm>
          <a:prstGeom prst="rect">
            <a:avLst/>
          </a:prstGeom>
        </p:spPr>
      </p:pic>
      <p:pic>
        <p:nvPicPr>
          <p:cNvPr id="8" name="Picture 7">
            <a:extLst>
              <a:ext uri="{FF2B5EF4-FFF2-40B4-BE49-F238E27FC236}">
                <a16:creationId xmlns:a16="http://schemas.microsoft.com/office/drawing/2014/main" id="{1F12619B-E460-442F-BB6B-B3DE588B322B}"/>
              </a:ext>
            </a:extLst>
          </p:cNvPr>
          <p:cNvPicPr>
            <a:picLocks noChangeAspect="1"/>
          </p:cNvPicPr>
          <p:nvPr/>
        </p:nvPicPr>
        <p:blipFill>
          <a:blip r:embed="rId4"/>
          <a:stretch>
            <a:fillRect/>
          </a:stretch>
        </p:blipFill>
        <p:spPr>
          <a:xfrm>
            <a:off x="0" y="104621"/>
            <a:ext cx="7938627" cy="4401011"/>
          </a:xfrm>
          <a:prstGeom prst="rect">
            <a:avLst/>
          </a:prstGeom>
        </p:spPr>
      </p:pic>
      <p:pic>
        <p:nvPicPr>
          <p:cNvPr id="9" name="Picture 8">
            <a:extLst>
              <a:ext uri="{FF2B5EF4-FFF2-40B4-BE49-F238E27FC236}">
                <a16:creationId xmlns:a16="http://schemas.microsoft.com/office/drawing/2014/main" id="{B021B71F-0AEF-44EE-86E2-74959781F5DD}"/>
              </a:ext>
            </a:extLst>
          </p:cNvPr>
          <p:cNvPicPr>
            <a:picLocks noChangeAspect="1"/>
          </p:cNvPicPr>
          <p:nvPr/>
        </p:nvPicPr>
        <p:blipFill>
          <a:blip r:embed="rId5"/>
          <a:stretch>
            <a:fillRect/>
          </a:stretch>
        </p:blipFill>
        <p:spPr>
          <a:xfrm>
            <a:off x="4554179" y="1527687"/>
            <a:ext cx="7829550" cy="4991100"/>
          </a:xfrm>
          <a:prstGeom prst="rect">
            <a:avLst/>
          </a:prstGeom>
        </p:spPr>
      </p:pic>
      <p:pic>
        <p:nvPicPr>
          <p:cNvPr id="7" name="Picture 6">
            <a:extLst>
              <a:ext uri="{FF2B5EF4-FFF2-40B4-BE49-F238E27FC236}">
                <a16:creationId xmlns:a16="http://schemas.microsoft.com/office/drawing/2014/main" id="{1F1A440E-997E-479F-9EFA-6DE2E78A3FE5}"/>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9538841" y="-103239"/>
            <a:ext cx="2554836" cy="2168013"/>
          </a:xfrm>
          <a:prstGeom prst="rect">
            <a:avLst/>
          </a:prstGeom>
        </p:spPr>
      </p:pic>
    </p:spTree>
    <p:extLst>
      <p:ext uri="{BB962C8B-B14F-4D97-AF65-F5344CB8AC3E}">
        <p14:creationId xmlns:p14="http://schemas.microsoft.com/office/powerpoint/2010/main" val="237736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605" y="-233089"/>
            <a:ext cx="10938989" cy="1036850"/>
          </a:xfrm>
        </p:spPr>
        <p:txBody>
          <a:bodyPr>
            <a:noAutofit/>
          </a:bodyPr>
          <a:lstStyle/>
          <a:p>
            <a:pPr lvl="1">
              <a:lnSpc>
                <a:spcPct val="120000"/>
              </a:lnSpc>
              <a:spcAft>
                <a:spcPts val="600"/>
              </a:spcAft>
              <a:buFontTx/>
              <a:buChar char="▲"/>
            </a:pPr>
            <a:r>
              <a:rPr lang="en-US" sz="4000" b="1" dirty="0">
                <a:solidFill>
                  <a:schemeClr val="bg1"/>
                </a:solidFill>
                <a:latin typeface="+mn-lt"/>
                <a:hlinkClick r:id="" action="ppaction://noaction">
                  <a:extLst>
                    <a:ext uri="{A12FA001-AC4F-418D-AE19-62706E023703}">
                      <ahyp:hlinkClr xmlns:ahyp="http://schemas.microsoft.com/office/drawing/2018/hyperlinkcolor" val="tx"/>
                    </a:ext>
                  </a:extLst>
                </a:hlinkClick>
              </a:rPr>
              <a:t>Item 3.15: Data-based Decision Making</a:t>
            </a:r>
            <a:endParaRPr lang="en-US" sz="4000" b="1" dirty="0">
              <a:solidFill>
                <a:schemeClr val="bg1"/>
              </a:solidFill>
              <a:latin typeface="+mn-lt"/>
            </a:endParaRPr>
          </a:p>
        </p:txBody>
      </p:sp>
      <p:graphicFrame>
        <p:nvGraphicFramePr>
          <p:cNvPr id="4" name="Content Placeholder 3"/>
          <p:cNvGraphicFramePr>
            <a:graphicFrameLocks noGrp="1"/>
          </p:cNvGraphicFramePr>
          <p:nvPr>
            <p:ph idx="4294967295"/>
          </p:nvPr>
        </p:nvGraphicFramePr>
        <p:xfrm>
          <a:off x="76200" y="1089025"/>
          <a:ext cx="12115800" cy="566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C29796DA-5BF6-4A92-AE2A-90E43A94BE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97807" y="2993571"/>
            <a:ext cx="1596386" cy="1596386"/>
          </a:xfrm>
          <a:prstGeom prst="rect">
            <a:avLst/>
          </a:prstGeom>
        </p:spPr>
      </p:pic>
      <p:sp>
        <p:nvSpPr>
          <p:cNvPr id="3" name="Rectangle 2">
            <a:extLst>
              <a:ext uri="{FF2B5EF4-FFF2-40B4-BE49-F238E27FC236}">
                <a16:creationId xmlns:a16="http://schemas.microsoft.com/office/drawing/2014/main" id="{8D4FD774-2471-40E4-9908-7600E65497E3}"/>
              </a:ext>
            </a:extLst>
          </p:cNvPr>
          <p:cNvSpPr/>
          <p:nvPr/>
        </p:nvSpPr>
        <p:spPr>
          <a:xfrm>
            <a:off x="5297807" y="3213699"/>
            <a:ext cx="1544012" cy="707886"/>
          </a:xfrm>
          <a:prstGeom prst="rect">
            <a:avLst/>
          </a:prstGeom>
          <a:noFill/>
        </p:spPr>
        <p:txBody>
          <a:bodyPr wrap="none" lIns="91440" tIns="45720" rIns="91440" bIns="45720">
            <a:spAutoFit/>
          </a:bodyPr>
          <a:lstStyle/>
          <a:p>
            <a:pPr algn="ctr"/>
            <a:r>
              <a:rPr lang="en-US" sz="4000" b="0" cap="none" spc="0" dirty="0">
                <a:ln w="0"/>
                <a:solidFill>
                  <a:schemeClr val="bg1"/>
                </a:solidFill>
                <a:effectLst>
                  <a:outerShdw blurRad="38100" dist="19050" dir="2700000" algn="tl" rotWithShape="0">
                    <a:schemeClr val="dk1">
                      <a:alpha val="40000"/>
                    </a:schemeClr>
                  </a:outerShdw>
                </a:effectLst>
              </a:rPr>
              <a:t>DATA</a:t>
            </a:r>
          </a:p>
        </p:txBody>
      </p:sp>
      <p:sp>
        <p:nvSpPr>
          <p:cNvPr id="7" name="Rectangle 6">
            <a:extLst>
              <a:ext uri="{FF2B5EF4-FFF2-40B4-BE49-F238E27FC236}">
                <a16:creationId xmlns:a16="http://schemas.microsoft.com/office/drawing/2014/main" id="{39F0EF5E-CE91-42C5-A55C-A82E8A752D8B}"/>
              </a:ext>
            </a:extLst>
          </p:cNvPr>
          <p:cNvSpPr/>
          <p:nvPr/>
        </p:nvSpPr>
        <p:spPr>
          <a:xfrm>
            <a:off x="2686850" y="4206849"/>
            <a:ext cx="6096000" cy="646331"/>
          </a:xfrm>
          <a:prstGeom prst="rect">
            <a:avLst/>
          </a:prstGeom>
        </p:spPr>
        <p:txBody>
          <a:bodyPr>
            <a:spAutoFit/>
          </a:bodyPr>
          <a:lstStyle/>
          <a:p>
            <a:pPr marL="342900" marR="0" lvl="0" indent="-342900">
              <a:spcBef>
                <a:spcPts val="0"/>
              </a:spcBef>
              <a:spcAft>
                <a:spcPts val="0"/>
              </a:spcAft>
              <a:buFont typeface="Symbol" panose="05050102010706020507" pitchFamily="18" charset="2"/>
              <a:buBlip>
                <a:blip r:embed="rId9"/>
              </a:buBlip>
            </a:pPr>
            <a:r>
              <a:rPr lang="en-US" b="1" dirty="0">
                <a:effectLst>
                  <a:outerShdw blurRad="38100" dist="19050" dir="2700000" algn="tl">
                    <a:schemeClr val="dk1">
                      <a:alpha val="40000"/>
                    </a:schemeClr>
                  </a:outerShdw>
                </a:effectLst>
                <a:latin typeface="Century Gothic" panose="020B0502020202020204" pitchFamily="34" charset="0"/>
                <a:ea typeface="Poor Richard" panose="02080502050505020702" pitchFamily="18" charset="0"/>
                <a:cs typeface="Times New Roman" panose="02020603050405020304" pitchFamily="18" charset="0"/>
              </a:rPr>
              <a:t>We made impact!</a:t>
            </a:r>
            <a:endParaRPr lang="en-US" sz="3200" b="1" dirty="0">
              <a:latin typeface="Poor Richard" panose="02080502050505020702" pitchFamily="18" charset="0"/>
              <a:ea typeface="Poor Richard" panose="02080502050505020702"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Blip>
                <a:blip r:embed="rId9"/>
              </a:buBlip>
            </a:pPr>
            <a:r>
              <a:rPr lang="en-US" b="1" dirty="0">
                <a:effectLst>
                  <a:outerShdw blurRad="38100" dist="19050" dir="2700000" algn="tl">
                    <a:schemeClr val="dk1">
                      <a:alpha val="40000"/>
                    </a:schemeClr>
                  </a:outerShdw>
                </a:effectLst>
                <a:latin typeface="Century Gothic" panose="020B0502020202020204" pitchFamily="34" charset="0"/>
                <a:ea typeface="Poor Richard" panose="02080502050505020702" pitchFamily="18" charset="0"/>
                <a:cs typeface="Times New Roman" panose="02020603050405020304" pitchFamily="18" charset="0"/>
              </a:rPr>
              <a:t>We got results!</a:t>
            </a:r>
            <a:endParaRPr lang="en-US" sz="3200" b="1" dirty="0">
              <a:effectLst/>
              <a:latin typeface="Poor Richard" panose="02080502050505020702" pitchFamily="18" charset="0"/>
              <a:ea typeface="Poor Richard" panose="02080502050505020702"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DC231474-B89C-4293-B32E-0C6073C386B9}"/>
              </a:ext>
            </a:extLst>
          </p:cNvPr>
          <p:cNvSpPr/>
          <p:nvPr/>
        </p:nvSpPr>
        <p:spPr>
          <a:xfrm>
            <a:off x="7439425" y="4309407"/>
            <a:ext cx="2380770" cy="1477328"/>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Blip>
                <a:blip r:embed="rId9"/>
              </a:buBlip>
            </a:pPr>
            <a:r>
              <a:rPr lang="en-US" b="1" dirty="0">
                <a:latin typeface="Century Gothic" panose="020B0502020202020204" pitchFamily="34" charset="0"/>
                <a:ea typeface="Poor Richard" panose="02080502050505020702" pitchFamily="18" charset="0"/>
                <a:cs typeface="Calibri" panose="020F0502020204030204" pitchFamily="34" charset="0"/>
              </a:rPr>
              <a:t>We worked the plan the way it was designed.</a:t>
            </a:r>
            <a:endParaRPr lang="en-US" sz="3200" b="1" dirty="0">
              <a:latin typeface="Poor Richard" panose="02080502050505020702" pitchFamily="18" charset="0"/>
              <a:ea typeface="Poor Richard" panose="02080502050505020702"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Blip>
                <a:blip r:embed="rId9"/>
              </a:buBlip>
            </a:pPr>
            <a:r>
              <a:rPr lang="en-US" b="1" dirty="0">
                <a:latin typeface="Century Gothic" panose="020B0502020202020204" pitchFamily="34" charset="0"/>
                <a:ea typeface="Poor Richard" panose="02080502050505020702" pitchFamily="18" charset="0"/>
                <a:cs typeface="Calibri" panose="020F0502020204030204" pitchFamily="34" charset="0"/>
              </a:rPr>
              <a:t>We gave it our best effort!</a:t>
            </a:r>
            <a:endParaRPr lang="en-US" sz="3200" b="1" dirty="0">
              <a:effectLst/>
              <a:latin typeface="Poor Richard" panose="02080502050505020702" pitchFamily="18" charset="0"/>
              <a:ea typeface="Poor Richard" panose="02080502050505020702" pitchFamily="18" charset="0"/>
              <a:cs typeface="Times New Roman" panose="02020603050405020304" pitchFamily="18" charset="0"/>
            </a:endParaRPr>
          </a:p>
        </p:txBody>
      </p:sp>
    </p:spTree>
    <p:extLst>
      <p:ext uri="{BB962C8B-B14F-4D97-AF65-F5344CB8AC3E}">
        <p14:creationId xmlns:p14="http://schemas.microsoft.com/office/powerpoint/2010/main" val="273590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A34899-98DB-45B9-AA96-F34692A5B8C4}"/>
              </a:ext>
            </a:extLst>
          </p:cNvPr>
          <p:cNvSpPr/>
          <p:nvPr/>
        </p:nvSpPr>
        <p:spPr>
          <a:xfrm>
            <a:off x="0" y="0"/>
            <a:ext cx="8399206" cy="6308907"/>
          </a:xfrm>
          <a:prstGeom prst="rect">
            <a:avLst/>
          </a:prstGeom>
        </p:spPr>
        <p:txBody>
          <a:bodyPr wrap="square">
            <a:spAutoFit/>
          </a:bodyPr>
          <a:lstStyle/>
          <a:p>
            <a:pPr algn="ctr">
              <a:lnSpc>
                <a:spcPct val="107000"/>
              </a:lnSpc>
            </a:pPr>
            <a:r>
              <a:rPr lang="en-US" sz="3600" b="1" dirty="0"/>
              <a:t>Tier 3 Comprehensive </a:t>
            </a:r>
          </a:p>
          <a:p>
            <a:pPr algn="ctr">
              <a:lnSpc>
                <a:spcPct val="107000"/>
              </a:lnSpc>
            </a:pPr>
            <a:r>
              <a:rPr lang="en-US" sz="3600" b="1" dirty="0"/>
              <a:t>Team-based </a:t>
            </a:r>
          </a:p>
          <a:p>
            <a:pPr algn="ctr">
              <a:lnSpc>
                <a:spcPct val="107000"/>
              </a:lnSpc>
            </a:pPr>
            <a:r>
              <a:rPr lang="en-US" sz="6600" b="1" dirty="0"/>
              <a:t>PTR 2</a:t>
            </a:r>
            <a:r>
              <a:rPr lang="en-US" sz="6600" b="1" baseline="30000" dirty="0"/>
              <a:t>nd</a:t>
            </a:r>
            <a:r>
              <a:rPr lang="en-US" sz="6600" b="1" dirty="0"/>
              <a:t> Edition</a:t>
            </a:r>
          </a:p>
          <a:p>
            <a:pPr>
              <a:lnSpc>
                <a:spcPct val="107000"/>
              </a:lnSpc>
            </a:pPr>
            <a:endParaRPr lang="en-US" b="1" dirty="0">
              <a:latin typeface="Elephant" panose="02020904090505020303" pitchFamily="18" charset="0"/>
            </a:endParaRPr>
          </a:p>
          <a:p>
            <a:pPr marL="342900" lvl="0" indent="-342900">
              <a:lnSpc>
                <a:spcPct val="107000"/>
              </a:lnSpc>
              <a:buFont typeface="Century Gothic" panose="020B0502020202020204" pitchFamily="34" charset="0"/>
              <a:buChar char="▲"/>
              <a:defRPr/>
            </a:pPr>
            <a:r>
              <a:rPr lang="en-US" sz="3200" dirty="0">
                <a:ea typeface="Calibri" panose="020F0502020204030204" pitchFamily="34" charset="0"/>
                <a:cs typeface="Times New Roman" panose="02020603050405020304" pitchFamily="18" charset="0"/>
              </a:rPr>
              <a:t>Step 1:  Teaming and Goal Setting</a:t>
            </a:r>
          </a:p>
          <a:p>
            <a:pPr marL="342900" lvl="0" indent="-342900">
              <a:lnSpc>
                <a:spcPct val="107000"/>
              </a:lnSpc>
              <a:buFont typeface="Century Gothic" panose="020B0502020202020204" pitchFamily="34" charset="0"/>
              <a:buChar char="▲"/>
              <a:defRPr/>
            </a:pPr>
            <a:r>
              <a:rPr lang="en-US" sz="3200" dirty="0">
                <a:ea typeface="Calibri" panose="020F0502020204030204" pitchFamily="34" charset="0"/>
                <a:cs typeface="Times New Roman" panose="02020603050405020304" pitchFamily="18" charset="0"/>
              </a:rPr>
              <a:t>Step 2:  Data Collection</a:t>
            </a:r>
          </a:p>
          <a:p>
            <a:pPr marL="342900" lvl="0" indent="-342900">
              <a:lnSpc>
                <a:spcPct val="107000"/>
              </a:lnSpc>
              <a:buFont typeface="Century Gothic" panose="020B0502020202020204" pitchFamily="34" charset="0"/>
              <a:buChar char="▲"/>
            </a:pPr>
            <a:r>
              <a:rPr lang="en-US" sz="3200" dirty="0"/>
              <a:t>Step 3: Functional Behavioral Assessment</a:t>
            </a:r>
          </a:p>
          <a:p>
            <a:pPr marL="342900" lvl="0" indent="-342900">
              <a:lnSpc>
                <a:spcPct val="107000"/>
              </a:lnSpc>
              <a:buFont typeface="Century Gothic" panose="020B0502020202020204" pitchFamily="34" charset="0"/>
              <a:buChar char="▲"/>
            </a:pPr>
            <a:r>
              <a:rPr lang="en-US" sz="3200" dirty="0"/>
              <a:t>Step 4: Intervention</a:t>
            </a:r>
          </a:p>
          <a:p>
            <a:pPr marL="342900" lvl="0" indent="-342900">
              <a:lnSpc>
                <a:spcPct val="107000"/>
              </a:lnSpc>
              <a:buFont typeface="Century Gothic" panose="020B0502020202020204" pitchFamily="34" charset="0"/>
              <a:buChar char="▲"/>
            </a:pPr>
            <a:r>
              <a:rPr lang="en-US" sz="3200" dirty="0"/>
              <a:t>Step 5:  Progress Monitoring</a:t>
            </a:r>
          </a:p>
          <a:p>
            <a:pPr lvl="0">
              <a:lnSpc>
                <a:spcPct val="107000"/>
              </a:lnSpc>
            </a:pPr>
            <a:r>
              <a:rPr lang="en-US" sz="3200" dirty="0"/>
              <a:t>                  &amp; Data Based Decision Making</a:t>
            </a:r>
          </a:p>
        </p:txBody>
      </p:sp>
      <p:pic>
        <p:nvPicPr>
          <p:cNvPr id="5" name="Picture 4" descr="A close up of text on a white background&#10;&#10;Description automatically generated">
            <a:extLst>
              <a:ext uri="{FF2B5EF4-FFF2-40B4-BE49-F238E27FC236}">
                <a16:creationId xmlns:a16="http://schemas.microsoft.com/office/drawing/2014/main" id="{9228E946-FD0F-4D7A-A37D-629BB879CC4D}"/>
              </a:ext>
            </a:extLst>
          </p:cNvPr>
          <p:cNvPicPr>
            <a:picLocks noChangeAspect="1"/>
          </p:cNvPicPr>
          <p:nvPr/>
        </p:nvPicPr>
        <p:blipFill>
          <a:blip r:embed="rId3"/>
          <a:stretch>
            <a:fillRect/>
          </a:stretch>
        </p:blipFill>
        <p:spPr>
          <a:xfrm>
            <a:off x="8701548" y="1467766"/>
            <a:ext cx="3490452" cy="4472218"/>
          </a:xfrm>
          <a:prstGeom prst="rect">
            <a:avLst/>
          </a:prstGeom>
        </p:spPr>
      </p:pic>
    </p:spTree>
    <p:extLst>
      <p:ext uri="{BB962C8B-B14F-4D97-AF65-F5344CB8AC3E}">
        <p14:creationId xmlns:p14="http://schemas.microsoft.com/office/powerpoint/2010/main" val="97565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DCCD17-F1B6-4B7A-A1A3-ABD561E558CC}"/>
              </a:ext>
            </a:extLst>
          </p:cNvPr>
          <p:cNvPicPr/>
          <p:nvPr/>
        </p:nvPicPr>
        <p:blipFill>
          <a:blip r:embed="rId3"/>
          <a:stretch>
            <a:fillRect/>
          </a:stretch>
        </p:blipFill>
        <p:spPr>
          <a:xfrm>
            <a:off x="102237" y="-287665"/>
            <a:ext cx="6383150" cy="7661788"/>
          </a:xfrm>
          <a:prstGeom prst="rect">
            <a:avLst/>
          </a:prstGeom>
        </p:spPr>
      </p:pic>
      <p:pic>
        <p:nvPicPr>
          <p:cNvPr id="7" name="Picture 6" descr="A close up of text on a white background&#10;&#10;Description automatically generated">
            <a:extLst>
              <a:ext uri="{FF2B5EF4-FFF2-40B4-BE49-F238E27FC236}">
                <a16:creationId xmlns:a16="http://schemas.microsoft.com/office/drawing/2014/main" id="{7FCF0A29-155A-4B28-8B6C-D0BC12978D5C}"/>
              </a:ext>
            </a:extLst>
          </p:cNvPr>
          <p:cNvPicPr>
            <a:picLocks noChangeAspect="1"/>
          </p:cNvPicPr>
          <p:nvPr/>
        </p:nvPicPr>
        <p:blipFill>
          <a:blip r:embed="rId4"/>
          <a:stretch>
            <a:fillRect/>
          </a:stretch>
        </p:blipFill>
        <p:spPr>
          <a:xfrm>
            <a:off x="9604906" y="3543229"/>
            <a:ext cx="2587094" cy="3314771"/>
          </a:xfrm>
          <a:prstGeom prst="rect">
            <a:avLst/>
          </a:prstGeom>
        </p:spPr>
      </p:pic>
      <p:sp>
        <p:nvSpPr>
          <p:cNvPr id="2" name="Rectangle 1">
            <a:extLst>
              <a:ext uri="{FF2B5EF4-FFF2-40B4-BE49-F238E27FC236}">
                <a16:creationId xmlns:a16="http://schemas.microsoft.com/office/drawing/2014/main" id="{2BDFF074-8935-4DB8-BA96-AA084D670C06}"/>
              </a:ext>
            </a:extLst>
          </p:cNvPr>
          <p:cNvSpPr/>
          <p:nvPr/>
        </p:nvSpPr>
        <p:spPr>
          <a:xfrm>
            <a:off x="9358995" y="401116"/>
            <a:ext cx="2691763" cy="1569660"/>
          </a:xfrm>
          <a:prstGeom prst="rect">
            <a:avLst/>
          </a:prstGeom>
          <a:noFill/>
        </p:spPr>
        <p:txBody>
          <a:bodyPr wrap="none" lIns="91440" tIns="45720" rIns="91440" bIns="45720">
            <a:spAutoFit/>
          </a:bodyPr>
          <a:lstStyle/>
          <a:p>
            <a:pPr algn="ctr"/>
            <a:r>
              <a:rPr lang="en-US" sz="3200" b="1" cap="none" spc="50" dirty="0">
                <a:ln w="0"/>
                <a:solidFill>
                  <a:schemeClr val="bg2"/>
                </a:solidFill>
                <a:effectLst>
                  <a:innerShdw blurRad="63500" dist="50800" dir="13500000">
                    <a:srgbClr val="000000">
                      <a:alpha val="50000"/>
                    </a:srgbClr>
                  </a:innerShdw>
                </a:effectLst>
              </a:rPr>
              <a:t>Step 1:</a:t>
            </a:r>
          </a:p>
          <a:p>
            <a:pPr algn="ctr"/>
            <a:r>
              <a:rPr lang="en-US" sz="3200" b="1" spc="50" dirty="0">
                <a:ln w="0"/>
                <a:solidFill>
                  <a:schemeClr val="bg2"/>
                </a:solidFill>
                <a:effectLst>
                  <a:innerShdw blurRad="63500" dist="50800" dir="13500000">
                    <a:srgbClr val="000000">
                      <a:alpha val="50000"/>
                    </a:srgbClr>
                  </a:innerShdw>
                </a:effectLst>
              </a:rPr>
              <a:t>Teaming &amp; </a:t>
            </a:r>
          </a:p>
          <a:p>
            <a:pPr algn="ctr"/>
            <a:r>
              <a:rPr lang="en-US" sz="3200" b="1" spc="50" dirty="0">
                <a:ln w="0"/>
                <a:solidFill>
                  <a:schemeClr val="bg2"/>
                </a:solidFill>
                <a:effectLst>
                  <a:innerShdw blurRad="63500" dist="50800" dir="13500000">
                    <a:srgbClr val="000000">
                      <a:alpha val="50000"/>
                    </a:srgbClr>
                  </a:innerShdw>
                </a:effectLst>
              </a:rPr>
              <a:t>Goal Setting</a:t>
            </a:r>
            <a:endParaRPr lang="en-US" sz="3200" b="1" cap="none" spc="50" dirty="0">
              <a:ln w="0"/>
              <a:solidFill>
                <a:schemeClr val="bg2"/>
              </a:solidFill>
              <a:effectLst>
                <a:innerShdw blurRad="63500" dist="50800" dir="13500000">
                  <a:srgbClr val="000000">
                    <a:alpha val="50000"/>
                  </a:srgbClr>
                </a:innerShdw>
              </a:effectLst>
            </a:endParaRPr>
          </a:p>
        </p:txBody>
      </p:sp>
      <p:sp>
        <p:nvSpPr>
          <p:cNvPr id="3" name="Rectangle 2">
            <a:extLst>
              <a:ext uri="{FF2B5EF4-FFF2-40B4-BE49-F238E27FC236}">
                <a16:creationId xmlns:a16="http://schemas.microsoft.com/office/drawing/2014/main" id="{15A6CFCB-5C88-4A1A-8600-6EEC5C1A6077}"/>
              </a:ext>
            </a:extLst>
          </p:cNvPr>
          <p:cNvSpPr/>
          <p:nvPr/>
        </p:nvSpPr>
        <p:spPr>
          <a:xfrm rot="20168130">
            <a:off x="96076" y="1950373"/>
            <a:ext cx="8675773" cy="2308324"/>
          </a:xfrm>
          <a:prstGeom prst="rect">
            <a:avLst/>
          </a:prstGeom>
        </p:spPr>
        <p:txBody>
          <a:bodyPr wrap="none">
            <a:spAutoFit/>
          </a:bodyPr>
          <a:lstStyle/>
          <a:p>
            <a:pPr lvl="1">
              <a:spcAft>
                <a:spcPts val="1200"/>
              </a:spcAft>
              <a:buFont typeface="Century Gothic" panose="020B0502020202020204" pitchFamily="34" charset="0"/>
              <a:buChar char="▲"/>
            </a:pPr>
            <a:r>
              <a:rPr lang="en-US" sz="3200" b="1" dirty="0">
                <a:latin typeface="Stencil" panose="040409050D0802020404" pitchFamily="82" charset="0"/>
                <a:hlinkClick r:id="rId5" action="ppaction://hlinksldjump">
                  <a:extLst>
                    <a:ext uri="{A12FA001-AC4F-418D-AE19-62706E023703}">
                      <ahyp:hlinkClr xmlns:ahyp="http://schemas.microsoft.com/office/drawing/2018/hyperlinkcolor" val="tx"/>
                    </a:ext>
                  </a:extLst>
                </a:hlinkClick>
              </a:rPr>
              <a:t>Item 3.4: Student Support Team</a:t>
            </a:r>
            <a:endParaRPr lang="en-US" sz="3200" b="1" dirty="0">
              <a:latin typeface="Stencil" panose="040409050D0802020404" pitchFamily="82" charset="0"/>
            </a:endParaRPr>
          </a:p>
          <a:p>
            <a:pPr lvl="1">
              <a:spcAft>
                <a:spcPts val="1200"/>
              </a:spcAft>
              <a:buFont typeface="Century Gothic" panose="020B0502020202020204" pitchFamily="34" charset="0"/>
              <a:buChar char="▲"/>
            </a:pPr>
            <a:r>
              <a:rPr lang="en-US" sz="3200" b="1" dirty="0">
                <a:latin typeface="Stencil" panose="040409050D0802020404" pitchFamily="82" charset="0"/>
                <a:hlinkClick r:id="rId6" action="ppaction://hlinksldjump">
                  <a:extLst>
                    <a:ext uri="{A12FA001-AC4F-418D-AE19-62706E023703}">
                      <ahyp:hlinkClr xmlns:ahyp="http://schemas.microsoft.com/office/drawing/2018/hyperlinkcolor" val="tx"/>
                    </a:ext>
                  </a:extLst>
                </a:hlinkClick>
              </a:rPr>
              <a:t>Item 3.8: Quality of Life Indicators</a:t>
            </a:r>
            <a:endParaRPr lang="en-US" sz="3200" b="1" dirty="0">
              <a:latin typeface="Stencil" panose="040409050D0802020404" pitchFamily="82" charset="0"/>
            </a:endParaRPr>
          </a:p>
          <a:p>
            <a:pPr lvl="1">
              <a:spcAft>
                <a:spcPts val="1200"/>
              </a:spcAft>
              <a:buFont typeface="Century Gothic" panose="020B0502020202020204" pitchFamily="34" charset="0"/>
              <a:buChar char="▲"/>
            </a:pPr>
            <a:endParaRPr lang="en-US" sz="3200" b="1" dirty="0">
              <a:latin typeface="Stencil" panose="040409050D0802020404" pitchFamily="82" charset="0"/>
            </a:endParaRPr>
          </a:p>
          <a:p>
            <a:pPr lvl="1">
              <a:spcAft>
                <a:spcPts val="1200"/>
              </a:spcAft>
              <a:buFont typeface="Century Gothic" panose="020B0502020202020204" pitchFamily="34" charset="0"/>
              <a:buChar char="▲"/>
            </a:pPr>
            <a:endParaRPr lang="en-US" b="1" dirty="0"/>
          </a:p>
        </p:txBody>
      </p:sp>
      <p:pic>
        <p:nvPicPr>
          <p:cNvPr id="8" name="Picture 7">
            <a:extLst>
              <a:ext uri="{FF2B5EF4-FFF2-40B4-BE49-F238E27FC236}">
                <a16:creationId xmlns:a16="http://schemas.microsoft.com/office/drawing/2014/main" id="{41DB4E69-D048-4A08-927F-CC2178DB5945}"/>
              </a:ext>
            </a:extLst>
          </p:cNvPr>
          <p:cNvPicPr/>
          <p:nvPr/>
        </p:nvPicPr>
        <p:blipFill>
          <a:blip r:embed="rId7">
            <a:extLst>
              <a:ext uri="{28A0092B-C50C-407E-A947-70E740481C1C}">
                <a14:useLocalDpi xmlns:a14="http://schemas.microsoft.com/office/drawing/2010/main" val="0"/>
              </a:ext>
            </a:extLst>
          </a:blip>
          <a:stretch>
            <a:fillRect/>
          </a:stretch>
        </p:blipFill>
        <p:spPr>
          <a:xfrm>
            <a:off x="6319685" y="3104535"/>
            <a:ext cx="2426806" cy="1961536"/>
          </a:xfrm>
          <a:prstGeom prst="rect">
            <a:avLst/>
          </a:prstGeom>
        </p:spPr>
      </p:pic>
    </p:spTree>
    <p:extLst>
      <p:ext uri="{BB962C8B-B14F-4D97-AF65-F5344CB8AC3E}">
        <p14:creationId xmlns:p14="http://schemas.microsoft.com/office/powerpoint/2010/main" val="39620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B2118F-D567-4E2D-A60A-5D865EBB9CD9}"/>
              </a:ext>
            </a:extLst>
          </p:cNvPr>
          <p:cNvPicPr/>
          <p:nvPr/>
        </p:nvPicPr>
        <p:blipFill>
          <a:blip r:embed="rId3"/>
          <a:stretch>
            <a:fillRect/>
          </a:stretch>
        </p:blipFill>
        <p:spPr>
          <a:xfrm rot="5400000">
            <a:off x="-46986" y="-78141"/>
            <a:ext cx="8059994" cy="7564029"/>
          </a:xfrm>
          <a:prstGeom prst="rect">
            <a:avLst/>
          </a:prstGeom>
        </p:spPr>
      </p:pic>
      <p:pic>
        <p:nvPicPr>
          <p:cNvPr id="8" name="Picture 7" descr="A close up of text on a white background&#10;&#10;Description automatically generated">
            <a:extLst>
              <a:ext uri="{FF2B5EF4-FFF2-40B4-BE49-F238E27FC236}">
                <a16:creationId xmlns:a16="http://schemas.microsoft.com/office/drawing/2014/main" id="{228422D5-6228-411B-94E8-546ABC5C77AC}"/>
              </a:ext>
            </a:extLst>
          </p:cNvPr>
          <p:cNvPicPr>
            <a:picLocks noChangeAspect="1"/>
          </p:cNvPicPr>
          <p:nvPr/>
        </p:nvPicPr>
        <p:blipFill>
          <a:blip r:embed="rId4"/>
          <a:stretch>
            <a:fillRect/>
          </a:stretch>
        </p:blipFill>
        <p:spPr>
          <a:xfrm>
            <a:off x="9604906" y="3543229"/>
            <a:ext cx="2587094" cy="3314771"/>
          </a:xfrm>
          <a:prstGeom prst="rect">
            <a:avLst/>
          </a:prstGeom>
        </p:spPr>
      </p:pic>
      <p:sp>
        <p:nvSpPr>
          <p:cNvPr id="9" name="Rectangle 8">
            <a:extLst>
              <a:ext uri="{FF2B5EF4-FFF2-40B4-BE49-F238E27FC236}">
                <a16:creationId xmlns:a16="http://schemas.microsoft.com/office/drawing/2014/main" id="{091D5877-B25C-408D-8F71-64177FF3CB9B}"/>
              </a:ext>
            </a:extLst>
          </p:cNvPr>
          <p:cNvSpPr/>
          <p:nvPr/>
        </p:nvSpPr>
        <p:spPr>
          <a:xfrm>
            <a:off x="9562579" y="401116"/>
            <a:ext cx="2284600" cy="1569660"/>
          </a:xfrm>
          <a:prstGeom prst="rect">
            <a:avLst/>
          </a:prstGeom>
          <a:noFill/>
        </p:spPr>
        <p:txBody>
          <a:bodyPr wrap="none" lIns="91440" tIns="45720" rIns="91440" bIns="45720">
            <a:spAutoFit/>
          </a:bodyPr>
          <a:lstStyle/>
          <a:p>
            <a:pPr algn="ctr"/>
            <a:r>
              <a:rPr lang="en-US" sz="3200" b="1" cap="none" spc="50" dirty="0">
                <a:ln w="0"/>
                <a:solidFill>
                  <a:schemeClr val="bg2"/>
                </a:solidFill>
                <a:effectLst>
                  <a:innerShdw blurRad="63500" dist="50800" dir="13500000">
                    <a:srgbClr val="000000">
                      <a:alpha val="50000"/>
                    </a:srgbClr>
                  </a:innerShdw>
                </a:effectLst>
              </a:rPr>
              <a:t>Step 2:</a:t>
            </a:r>
          </a:p>
          <a:p>
            <a:pPr algn="ctr"/>
            <a:r>
              <a:rPr lang="en-US" sz="3200" b="1" spc="50" dirty="0">
                <a:ln w="0"/>
                <a:solidFill>
                  <a:schemeClr val="bg2"/>
                </a:solidFill>
                <a:effectLst>
                  <a:innerShdw blurRad="63500" dist="50800" dir="13500000">
                    <a:srgbClr val="000000">
                      <a:alpha val="50000"/>
                    </a:srgbClr>
                  </a:innerShdw>
                </a:effectLst>
              </a:rPr>
              <a:t>Data </a:t>
            </a:r>
          </a:p>
          <a:p>
            <a:pPr algn="ctr"/>
            <a:r>
              <a:rPr lang="en-US" sz="3200" b="1" spc="50" dirty="0">
                <a:ln w="0"/>
                <a:solidFill>
                  <a:schemeClr val="bg2"/>
                </a:solidFill>
                <a:effectLst>
                  <a:innerShdw blurRad="63500" dist="50800" dir="13500000">
                    <a:srgbClr val="000000">
                      <a:alpha val="50000"/>
                    </a:srgbClr>
                  </a:innerShdw>
                </a:effectLst>
              </a:rPr>
              <a:t>Collection</a:t>
            </a:r>
            <a:endParaRPr lang="en-US" sz="3200" b="1" cap="none" spc="50" dirty="0">
              <a:ln w="0"/>
              <a:solidFill>
                <a:schemeClr val="bg2"/>
              </a:solidFill>
              <a:effectLst>
                <a:innerShdw blurRad="63500" dist="50800" dir="13500000">
                  <a:srgbClr val="000000">
                    <a:alpha val="50000"/>
                  </a:srgbClr>
                </a:innerShdw>
              </a:effectLst>
            </a:endParaRPr>
          </a:p>
        </p:txBody>
      </p:sp>
      <p:sp>
        <p:nvSpPr>
          <p:cNvPr id="2" name="Rectangle 1">
            <a:extLst>
              <a:ext uri="{FF2B5EF4-FFF2-40B4-BE49-F238E27FC236}">
                <a16:creationId xmlns:a16="http://schemas.microsoft.com/office/drawing/2014/main" id="{DCEC17BF-132B-4965-898B-57E8D8E1C15F}"/>
              </a:ext>
            </a:extLst>
          </p:cNvPr>
          <p:cNvSpPr/>
          <p:nvPr/>
        </p:nvSpPr>
        <p:spPr>
          <a:xfrm rot="20135296">
            <a:off x="-978311" y="2793879"/>
            <a:ext cx="10726994" cy="650563"/>
          </a:xfrm>
          <a:prstGeom prst="rect">
            <a:avLst/>
          </a:prstGeom>
        </p:spPr>
        <p:txBody>
          <a:bodyPr wrap="square">
            <a:spAutoFit/>
          </a:bodyPr>
          <a:lstStyle/>
          <a:p>
            <a:pPr lvl="1">
              <a:lnSpc>
                <a:spcPct val="120000"/>
              </a:lnSpc>
              <a:spcAft>
                <a:spcPts val="600"/>
              </a:spcAft>
              <a:buFontTx/>
              <a:buChar char="▲"/>
            </a:pPr>
            <a:r>
              <a:rPr lang="en-US" sz="3200" b="1" dirty="0">
                <a:solidFill>
                  <a:schemeClr val="accent1"/>
                </a:solidFill>
                <a:latin typeface="Stencil" panose="040409050D0802020404" pitchFamily="82" charset="0"/>
                <a:hlinkClick r:id="" action="ppaction://noaction">
                  <a:extLst>
                    <a:ext uri="{A12FA001-AC4F-418D-AE19-62706E023703}">
                      <ahyp:hlinkClr xmlns:ahyp="http://schemas.microsoft.com/office/drawing/2018/hyperlinkcolor" val="tx"/>
                    </a:ext>
                  </a:extLst>
                </a:hlinkClick>
              </a:rPr>
              <a:t>Item 3.15: Data-based Decision Making</a:t>
            </a:r>
            <a:endParaRPr lang="en-US" sz="3200" b="1" dirty="0">
              <a:solidFill>
                <a:schemeClr val="accent1"/>
              </a:solidFill>
              <a:latin typeface="Stencil" panose="040409050D0802020404" pitchFamily="82" charset="0"/>
            </a:endParaRPr>
          </a:p>
        </p:txBody>
      </p:sp>
    </p:spTree>
    <p:extLst>
      <p:ext uri="{BB962C8B-B14F-4D97-AF65-F5344CB8AC3E}">
        <p14:creationId xmlns:p14="http://schemas.microsoft.com/office/powerpoint/2010/main" val="65581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text on a white background&#10;&#10;Description automatically generated">
            <a:extLst>
              <a:ext uri="{FF2B5EF4-FFF2-40B4-BE49-F238E27FC236}">
                <a16:creationId xmlns:a16="http://schemas.microsoft.com/office/drawing/2014/main" id="{9228E946-FD0F-4D7A-A37D-629BB879CC4D}"/>
              </a:ext>
            </a:extLst>
          </p:cNvPr>
          <p:cNvPicPr>
            <a:picLocks noChangeAspect="1"/>
          </p:cNvPicPr>
          <p:nvPr/>
        </p:nvPicPr>
        <p:blipFill>
          <a:blip r:embed="rId3"/>
          <a:stretch>
            <a:fillRect/>
          </a:stretch>
        </p:blipFill>
        <p:spPr>
          <a:xfrm>
            <a:off x="9604906" y="3543229"/>
            <a:ext cx="2587094" cy="3314771"/>
          </a:xfrm>
          <a:prstGeom prst="rect">
            <a:avLst/>
          </a:prstGeom>
        </p:spPr>
      </p:pic>
      <p:pic>
        <p:nvPicPr>
          <p:cNvPr id="4" name="Picture 3">
            <a:extLst>
              <a:ext uri="{FF2B5EF4-FFF2-40B4-BE49-F238E27FC236}">
                <a16:creationId xmlns:a16="http://schemas.microsoft.com/office/drawing/2014/main" id="{37F78EE9-0949-416C-92B8-BE4C0521A309}"/>
              </a:ext>
            </a:extLst>
          </p:cNvPr>
          <p:cNvPicPr/>
          <p:nvPr/>
        </p:nvPicPr>
        <p:blipFill>
          <a:blip r:embed="rId4"/>
          <a:stretch>
            <a:fillRect/>
          </a:stretch>
        </p:blipFill>
        <p:spPr>
          <a:xfrm>
            <a:off x="0" y="336787"/>
            <a:ext cx="4630993" cy="6734175"/>
          </a:xfrm>
          <a:prstGeom prst="rect">
            <a:avLst/>
          </a:prstGeom>
        </p:spPr>
      </p:pic>
      <p:pic>
        <p:nvPicPr>
          <p:cNvPr id="6" name="Picture 5">
            <a:extLst>
              <a:ext uri="{FF2B5EF4-FFF2-40B4-BE49-F238E27FC236}">
                <a16:creationId xmlns:a16="http://schemas.microsoft.com/office/drawing/2014/main" id="{8FD83F1D-050E-4C09-B932-022E9C62F7CC}"/>
              </a:ext>
            </a:extLst>
          </p:cNvPr>
          <p:cNvPicPr/>
          <p:nvPr/>
        </p:nvPicPr>
        <p:blipFill>
          <a:blip r:embed="rId5"/>
          <a:stretch>
            <a:fillRect/>
          </a:stretch>
        </p:blipFill>
        <p:spPr>
          <a:xfrm>
            <a:off x="4463845" y="221226"/>
            <a:ext cx="4404852" cy="6734175"/>
          </a:xfrm>
          <a:prstGeom prst="rect">
            <a:avLst/>
          </a:prstGeom>
        </p:spPr>
      </p:pic>
      <p:sp>
        <p:nvSpPr>
          <p:cNvPr id="8" name="Rectangle 7">
            <a:extLst>
              <a:ext uri="{FF2B5EF4-FFF2-40B4-BE49-F238E27FC236}">
                <a16:creationId xmlns:a16="http://schemas.microsoft.com/office/drawing/2014/main" id="{89C28F2C-8963-43A0-A6DA-A93EA3EA0B45}"/>
              </a:ext>
            </a:extLst>
          </p:cNvPr>
          <p:cNvSpPr/>
          <p:nvPr/>
        </p:nvSpPr>
        <p:spPr>
          <a:xfrm>
            <a:off x="9425525" y="401116"/>
            <a:ext cx="2558713" cy="2062103"/>
          </a:xfrm>
          <a:prstGeom prst="rect">
            <a:avLst/>
          </a:prstGeom>
          <a:noFill/>
        </p:spPr>
        <p:txBody>
          <a:bodyPr wrap="none" lIns="91440" tIns="45720" rIns="91440" bIns="45720">
            <a:spAutoFit/>
          </a:bodyPr>
          <a:lstStyle/>
          <a:p>
            <a:pPr algn="ctr"/>
            <a:r>
              <a:rPr lang="en-US" sz="3200" b="1" cap="none" spc="50" dirty="0">
                <a:ln w="0"/>
                <a:solidFill>
                  <a:schemeClr val="bg2"/>
                </a:solidFill>
                <a:effectLst>
                  <a:innerShdw blurRad="63500" dist="50800" dir="13500000">
                    <a:srgbClr val="000000">
                      <a:alpha val="50000"/>
                    </a:srgbClr>
                  </a:innerShdw>
                </a:effectLst>
              </a:rPr>
              <a:t>Step 3:</a:t>
            </a:r>
          </a:p>
          <a:p>
            <a:pPr algn="ctr"/>
            <a:r>
              <a:rPr lang="en-US" sz="3200" b="1" spc="50" dirty="0">
                <a:ln w="0"/>
                <a:solidFill>
                  <a:schemeClr val="bg2"/>
                </a:solidFill>
                <a:effectLst>
                  <a:innerShdw blurRad="63500" dist="50800" dir="13500000">
                    <a:srgbClr val="000000">
                      <a:alpha val="50000"/>
                    </a:srgbClr>
                  </a:innerShdw>
                </a:effectLst>
              </a:rPr>
              <a:t>Function-</a:t>
            </a:r>
          </a:p>
          <a:p>
            <a:pPr algn="ctr"/>
            <a:r>
              <a:rPr lang="en-US" sz="3200" b="1" spc="50" dirty="0">
                <a:ln w="0"/>
                <a:solidFill>
                  <a:schemeClr val="bg2"/>
                </a:solidFill>
                <a:effectLst>
                  <a:innerShdw blurRad="63500" dist="50800" dir="13500000">
                    <a:srgbClr val="000000">
                      <a:alpha val="50000"/>
                    </a:srgbClr>
                  </a:innerShdw>
                </a:effectLst>
              </a:rPr>
              <a:t>based</a:t>
            </a:r>
          </a:p>
          <a:p>
            <a:pPr algn="ctr"/>
            <a:r>
              <a:rPr lang="en-US" sz="3200" b="1" cap="none" spc="50" dirty="0">
                <a:ln w="0"/>
                <a:solidFill>
                  <a:schemeClr val="bg2"/>
                </a:solidFill>
                <a:effectLst>
                  <a:innerShdw blurRad="63500" dist="50800" dir="13500000">
                    <a:srgbClr val="000000">
                      <a:alpha val="50000"/>
                    </a:srgbClr>
                  </a:innerShdw>
                </a:effectLst>
              </a:rPr>
              <a:t>Assessment</a:t>
            </a:r>
          </a:p>
        </p:txBody>
      </p:sp>
      <p:sp>
        <p:nvSpPr>
          <p:cNvPr id="7" name="Rectangle 6">
            <a:extLst>
              <a:ext uri="{FF2B5EF4-FFF2-40B4-BE49-F238E27FC236}">
                <a16:creationId xmlns:a16="http://schemas.microsoft.com/office/drawing/2014/main" id="{0E160624-A2FE-4EF6-9518-A1B4A6758A22}"/>
              </a:ext>
            </a:extLst>
          </p:cNvPr>
          <p:cNvSpPr/>
          <p:nvPr/>
        </p:nvSpPr>
        <p:spPr>
          <a:xfrm rot="20019839">
            <a:off x="-726951" y="3588985"/>
            <a:ext cx="10559845" cy="1241494"/>
          </a:xfrm>
          <a:prstGeom prst="rect">
            <a:avLst/>
          </a:prstGeom>
        </p:spPr>
        <p:txBody>
          <a:bodyPr wrap="square">
            <a:spAutoFit/>
          </a:bodyPr>
          <a:lstStyle/>
          <a:p>
            <a:pPr lvl="1" algn="ctr">
              <a:lnSpc>
                <a:spcPct val="120000"/>
              </a:lnSpc>
              <a:spcAft>
                <a:spcPts val="600"/>
              </a:spcAft>
              <a:buFontTx/>
              <a:buChar char="▲"/>
            </a:pPr>
            <a:r>
              <a:rPr lang="en-US" sz="3200" b="1" dirty="0">
                <a:latin typeface="Stencil" panose="040409050D0802020404" pitchFamily="82" charset="0"/>
                <a:hlinkClick r:id="rId6" action="ppaction://hlinksldjump">
                  <a:extLst>
                    <a:ext uri="{A12FA001-AC4F-418D-AE19-62706E023703}">
                      <ahyp:hlinkClr xmlns:ahyp="http://schemas.microsoft.com/office/drawing/2018/hyperlinkcolor" val="tx"/>
                    </a:ext>
                  </a:extLst>
                </a:hlinkClick>
              </a:rPr>
              <a:t>Item </a:t>
            </a:r>
            <a:r>
              <a:rPr lang="en-US" sz="3200" b="1" u="sng" dirty="0">
                <a:latin typeface="Stencil" panose="040409050D0802020404" pitchFamily="82" charset="0"/>
                <a:hlinkClick r:id="rId6" action="ppaction://hlinksldjump">
                  <a:extLst>
                    <a:ext uri="{A12FA001-AC4F-418D-AE19-62706E023703}">
                      <ahyp:hlinkClr xmlns:ahyp="http://schemas.microsoft.com/office/drawing/2018/hyperlinkcolor" val="tx"/>
                    </a:ext>
                  </a:extLst>
                </a:hlinkClick>
              </a:rPr>
              <a:t>3.9: </a:t>
            </a:r>
            <a:r>
              <a:rPr lang="en-US" sz="3200" b="1" dirty="0">
                <a:latin typeface="Stencil" panose="040409050D0802020404" pitchFamily="82" charset="0"/>
                <a:hlinkClick r:id="rId6" action="ppaction://hlinksldjump">
                  <a:extLst>
                    <a:ext uri="{A12FA001-AC4F-418D-AE19-62706E023703}">
                      <ahyp:hlinkClr xmlns:ahyp="http://schemas.microsoft.com/office/drawing/2018/hyperlinkcolor" val="tx"/>
                    </a:ext>
                  </a:extLst>
                </a:hlinkClick>
              </a:rPr>
              <a:t>Academic, Social, and Physical Indicators</a:t>
            </a:r>
            <a:endParaRPr lang="en-US" sz="3200" b="1" dirty="0">
              <a:latin typeface="Stencil" panose="040409050D0802020404" pitchFamily="82" charset="0"/>
            </a:endParaRPr>
          </a:p>
        </p:txBody>
      </p:sp>
      <p:pic>
        <p:nvPicPr>
          <p:cNvPr id="9" name="Picture 8">
            <a:extLst>
              <a:ext uri="{FF2B5EF4-FFF2-40B4-BE49-F238E27FC236}">
                <a16:creationId xmlns:a16="http://schemas.microsoft.com/office/drawing/2014/main" id="{67930AC9-0AAB-41DA-8593-4FF7ED5350D7}"/>
              </a:ext>
            </a:extLst>
          </p:cNvPr>
          <p:cNvPicPr>
            <a:picLocks noChangeAspect="1"/>
          </p:cNvPicPr>
          <p:nvPr/>
        </p:nvPicPr>
        <p:blipFill>
          <a:blip r:embed="rId7"/>
          <a:stretch>
            <a:fillRect/>
          </a:stretch>
        </p:blipFill>
        <p:spPr>
          <a:xfrm>
            <a:off x="8249840" y="2909772"/>
            <a:ext cx="1282356" cy="2137260"/>
          </a:xfrm>
          <a:prstGeom prst="rect">
            <a:avLst/>
          </a:prstGeom>
        </p:spPr>
      </p:pic>
    </p:spTree>
    <p:extLst>
      <p:ext uri="{BB962C8B-B14F-4D97-AF65-F5344CB8AC3E}">
        <p14:creationId xmlns:p14="http://schemas.microsoft.com/office/powerpoint/2010/main" val="56730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76A30D-B5FD-4DA0-A270-70555653E7C9}"/>
              </a:ext>
            </a:extLst>
          </p:cNvPr>
          <p:cNvPicPr/>
          <p:nvPr/>
        </p:nvPicPr>
        <p:blipFill>
          <a:blip r:embed="rId3"/>
          <a:stretch>
            <a:fillRect/>
          </a:stretch>
        </p:blipFill>
        <p:spPr>
          <a:xfrm>
            <a:off x="0" y="104775"/>
            <a:ext cx="5943600" cy="6753225"/>
          </a:xfrm>
          <a:prstGeom prst="rect">
            <a:avLst/>
          </a:prstGeom>
        </p:spPr>
      </p:pic>
      <p:pic>
        <p:nvPicPr>
          <p:cNvPr id="5" name="Picture 4">
            <a:extLst>
              <a:ext uri="{FF2B5EF4-FFF2-40B4-BE49-F238E27FC236}">
                <a16:creationId xmlns:a16="http://schemas.microsoft.com/office/drawing/2014/main" id="{7301DED4-F0A8-4D0B-A50C-EF7B5A66E77A}"/>
              </a:ext>
            </a:extLst>
          </p:cNvPr>
          <p:cNvPicPr/>
          <p:nvPr/>
        </p:nvPicPr>
        <p:blipFill>
          <a:blip r:embed="rId4"/>
          <a:stretch>
            <a:fillRect/>
          </a:stretch>
        </p:blipFill>
        <p:spPr>
          <a:xfrm>
            <a:off x="6096000" y="104776"/>
            <a:ext cx="5943601" cy="6667500"/>
          </a:xfrm>
          <a:prstGeom prst="rect">
            <a:avLst/>
          </a:prstGeom>
        </p:spPr>
      </p:pic>
      <p:sp>
        <p:nvSpPr>
          <p:cNvPr id="6" name="Rectangle 5">
            <a:extLst>
              <a:ext uri="{FF2B5EF4-FFF2-40B4-BE49-F238E27FC236}">
                <a16:creationId xmlns:a16="http://schemas.microsoft.com/office/drawing/2014/main" id="{8ECDC1A4-9157-4DE9-9143-4644CA683A89}"/>
              </a:ext>
            </a:extLst>
          </p:cNvPr>
          <p:cNvSpPr/>
          <p:nvPr/>
        </p:nvSpPr>
        <p:spPr>
          <a:xfrm rot="20019839">
            <a:off x="-726951" y="3588985"/>
            <a:ext cx="10559845" cy="1241494"/>
          </a:xfrm>
          <a:prstGeom prst="rect">
            <a:avLst/>
          </a:prstGeom>
        </p:spPr>
        <p:txBody>
          <a:bodyPr wrap="square">
            <a:spAutoFit/>
          </a:bodyPr>
          <a:lstStyle/>
          <a:p>
            <a:pPr lvl="1" algn="ctr">
              <a:lnSpc>
                <a:spcPct val="120000"/>
              </a:lnSpc>
              <a:spcAft>
                <a:spcPts val="600"/>
              </a:spcAft>
              <a:buFontTx/>
              <a:buChar char="▲"/>
            </a:pPr>
            <a:r>
              <a:rPr lang="en-US" sz="3200" b="1" dirty="0">
                <a:latin typeface="Stencil" panose="040409050D0802020404" pitchFamily="82" charset="0"/>
                <a:hlinkClick r:id="rId5" action="ppaction://hlinksldjump">
                  <a:extLst>
                    <a:ext uri="{A12FA001-AC4F-418D-AE19-62706E023703}">
                      <ahyp:hlinkClr xmlns:ahyp="http://schemas.microsoft.com/office/drawing/2018/hyperlinkcolor" val="tx"/>
                    </a:ext>
                  </a:extLst>
                </a:hlinkClick>
              </a:rPr>
              <a:t>Item </a:t>
            </a:r>
            <a:r>
              <a:rPr lang="en-US" sz="3200" b="1" u="sng" dirty="0">
                <a:latin typeface="Stencil" panose="040409050D0802020404" pitchFamily="82" charset="0"/>
                <a:hlinkClick r:id="rId5" action="ppaction://hlinksldjump">
                  <a:extLst>
                    <a:ext uri="{A12FA001-AC4F-418D-AE19-62706E023703}">
                      <ahyp:hlinkClr xmlns:ahyp="http://schemas.microsoft.com/office/drawing/2018/hyperlinkcolor" val="tx"/>
                    </a:ext>
                  </a:extLst>
                </a:hlinkClick>
              </a:rPr>
              <a:t>3.9: </a:t>
            </a:r>
            <a:r>
              <a:rPr lang="en-US" sz="3200" b="1" dirty="0">
                <a:latin typeface="Stencil" panose="040409050D0802020404" pitchFamily="82" charset="0"/>
                <a:hlinkClick r:id="rId5" action="ppaction://hlinksldjump">
                  <a:extLst>
                    <a:ext uri="{A12FA001-AC4F-418D-AE19-62706E023703}">
                      <ahyp:hlinkClr xmlns:ahyp="http://schemas.microsoft.com/office/drawing/2018/hyperlinkcolor" val="tx"/>
                    </a:ext>
                  </a:extLst>
                </a:hlinkClick>
              </a:rPr>
              <a:t>Academic, Social, and Physical Indicators</a:t>
            </a:r>
            <a:endParaRPr lang="en-US" sz="3200" b="1" dirty="0">
              <a:latin typeface="Stencil" panose="040409050D0802020404" pitchFamily="82" charset="0"/>
            </a:endParaRPr>
          </a:p>
        </p:txBody>
      </p:sp>
    </p:spTree>
    <p:extLst>
      <p:ext uri="{BB962C8B-B14F-4D97-AF65-F5344CB8AC3E}">
        <p14:creationId xmlns:p14="http://schemas.microsoft.com/office/powerpoint/2010/main" val="24411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5">
            <a:extLst>
              <a:ext uri="{FF2B5EF4-FFF2-40B4-BE49-F238E27FC236}">
                <a16:creationId xmlns:a16="http://schemas.microsoft.com/office/drawing/2014/main" id="{146F5B5F-87ED-48D8-B69E-178FF204B083}"/>
              </a:ext>
            </a:extLst>
          </p:cNvPr>
          <p:cNvPicPr>
            <a:picLocks noChangeAspect="1"/>
          </p:cNvPicPr>
          <p:nvPr/>
        </p:nvPicPr>
        <p:blipFill>
          <a:blip r:embed="rId3"/>
          <a:srcRect l="10278" r="10278"/>
          <a:stretch>
            <a:fillRect/>
          </a:stretch>
        </p:blipFill>
        <p:spPr>
          <a:xfrm rot="10800000">
            <a:off x="2209798" y="-1019091"/>
            <a:ext cx="7732919" cy="8896177"/>
          </a:xfrm>
          <a:prstGeom prst="rect">
            <a:avLst/>
          </a:prstGeom>
        </p:spPr>
      </p:pic>
      <p:sp>
        <p:nvSpPr>
          <p:cNvPr id="6" name="Rectangle 5"/>
          <p:cNvSpPr/>
          <p:nvPr/>
        </p:nvSpPr>
        <p:spPr>
          <a:xfrm>
            <a:off x="2209800" y="76200"/>
            <a:ext cx="7732920" cy="685800"/>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solidFill>
              </a:rPr>
              <a:t>General Education &amp; Special Education</a:t>
            </a:r>
          </a:p>
        </p:txBody>
      </p:sp>
      <p:sp>
        <p:nvSpPr>
          <p:cNvPr id="8" name="Rectangle 7"/>
          <p:cNvSpPr/>
          <p:nvPr/>
        </p:nvSpPr>
        <p:spPr>
          <a:xfrm>
            <a:off x="2417281" y="962057"/>
            <a:ext cx="7315200" cy="838200"/>
          </a:xfrm>
          <a:prstGeom prst="rect">
            <a:avLst/>
          </a:prstGeom>
          <a:solidFill>
            <a:srgbClr val="E2FED2"/>
          </a:solidFill>
          <a:ln>
            <a:solidFill>
              <a:srgbClr val="1D2A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b="1" dirty="0">
                <a:solidFill>
                  <a:schemeClr val="tx2"/>
                </a:solidFill>
                <a:ea typeface="ＭＳ Ｐゴシック" pitchFamily="34" charset="-128"/>
              </a:rPr>
              <a:t>Tier 1/Universal for Social/Emotional/Behavioral</a:t>
            </a:r>
            <a:r>
              <a:rPr lang="en-US" dirty="0">
                <a:solidFill>
                  <a:schemeClr val="tx2"/>
                </a:solidFill>
                <a:ea typeface="ＭＳ Ｐゴシック" pitchFamily="34" charset="-128"/>
              </a:rPr>
              <a:t> </a:t>
            </a:r>
            <a:br>
              <a:rPr lang="en-US" dirty="0">
                <a:solidFill>
                  <a:schemeClr val="tx2"/>
                </a:solidFill>
                <a:ea typeface="ＭＳ Ｐゴシック" pitchFamily="34" charset="-128"/>
              </a:rPr>
            </a:br>
            <a:r>
              <a:rPr lang="en-US" i="1" dirty="0">
                <a:solidFill>
                  <a:schemeClr val="tx2"/>
                </a:solidFill>
                <a:ea typeface="ＭＳ Ｐゴシック" pitchFamily="34" charset="-128"/>
              </a:rPr>
              <a:t>School-Wide Assessment / School-Wide Prevention Systems</a:t>
            </a:r>
            <a:endParaRPr lang="en-US" dirty="0">
              <a:solidFill>
                <a:schemeClr val="tx2"/>
              </a:solidFill>
              <a:ea typeface="ＭＳ Ｐゴシック" pitchFamily="34" charset="-128"/>
            </a:endParaRPr>
          </a:p>
        </p:txBody>
      </p:sp>
      <p:cxnSp>
        <p:nvCxnSpPr>
          <p:cNvPr id="12" name="Straight Arrow Connector 11"/>
          <p:cNvCxnSpPr/>
          <p:nvPr/>
        </p:nvCxnSpPr>
        <p:spPr>
          <a:xfrm>
            <a:off x="6093863" y="661219"/>
            <a:ext cx="0" cy="304800"/>
          </a:xfrm>
          <a:prstGeom prst="straightConnector1">
            <a:avLst/>
          </a:prstGeom>
          <a:ln w="28575">
            <a:solidFill>
              <a:srgbClr val="1D2A53"/>
            </a:solidFill>
            <a:tailEnd type="arrow"/>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a:off x="6072380" y="1723956"/>
            <a:ext cx="0" cy="304800"/>
          </a:xfrm>
          <a:prstGeom prst="straightConnector1">
            <a:avLst/>
          </a:prstGeom>
          <a:ln w="28575">
            <a:solidFill>
              <a:srgbClr val="1D2A53"/>
            </a:solidFill>
            <a:tailEnd type="arrow"/>
          </a:ln>
        </p:spPr>
        <p:style>
          <a:lnRef idx="1">
            <a:schemeClr val="dk1"/>
          </a:lnRef>
          <a:fillRef idx="0">
            <a:schemeClr val="dk1"/>
          </a:fillRef>
          <a:effectRef idx="0">
            <a:schemeClr val="dk1"/>
          </a:effectRef>
          <a:fontRef idx="minor">
            <a:schemeClr val="tx1"/>
          </a:fontRef>
        </p:style>
      </p:cxnSp>
      <p:sp>
        <p:nvSpPr>
          <p:cNvPr id="14" name="Rectangle 13"/>
          <p:cNvSpPr/>
          <p:nvPr/>
        </p:nvSpPr>
        <p:spPr>
          <a:xfrm>
            <a:off x="3009738" y="2030177"/>
            <a:ext cx="6259064" cy="685800"/>
          </a:xfrm>
          <a:prstGeom prst="rect">
            <a:avLst/>
          </a:prstGeom>
          <a:solidFill>
            <a:srgbClr val="FFFF00"/>
          </a:solidFill>
          <a:ln>
            <a:solidFill>
              <a:srgbClr val="1D2A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Check-In-Check-Out </a:t>
            </a:r>
            <a:br>
              <a:rPr lang="en-US" dirty="0">
                <a:solidFill>
                  <a:schemeClr val="tx2"/>
                </a:solidFill>
              </a:rPr>
            </a:br>
            <a:r>
              <a:rPr lang="en-US" sz="1200" dirty="0">
                <a:solidFill>
                  <a:schemeClr val="tx2"/>
                </a:solidFill>
              </a:rPr>
              <a:t>(provides explicit instruction, feedback, structure, reinforcing of tier 1 core)</a:t>
            </a:r>
          </a:p>
        </p:txBody>
      </p:sp>
      <p:cxnSp>
        <p:nvCxnSpPr>
          <p:cNvPr id="15" name="Straight Arrow Connector 14"/>
          <p:cNvCxnSpPr/>
          <p:nvPr/>
        </p:nvCxnSpPr>
        <p:spPr>
          <a:xfrm>
            <a:off x="6093863" y="3090725"/>
            <a:ext cx="0" cy="381000"/>
          </a:xfrm>
          <a:prstGeom prst="straightConnector1">
            <a:avLst/>
          </a:prstGeom>
          <a:ln w="28575">
            <a:solidFill>
              <a:schemeClr val="tx2"/>
            </a:solidFill>
            <a:prstDash val="sysDash"/>
            <a:tailEnd type="arrow"/>
          </a:ln>
        </p:spPr>
        <p:style>
          <a:lnRef idx="1">
            <a:schemeClr val="dk1"/>
          </a:lnRef>
          <a:fillRef idx="0">
            <a:schemeClr val="dk1"/>
          </a:fillRef>
          <a:effectRef idx="0">
            <a:schemeClr val="dk1"/>
          </a:effectRef>
          <a:fontRef idx="minor">
            <a:schemeClr val="tx1"/>
          </a:fontRef>
        </p:style>
      </p:cxnSp>
      <p:sp>
        <p:nvSpPr>
          <p:cNvPr id="16" name="Rectangle 15"/>
          <p:cNvSpPr/>
          <p:nvPr/>
        </p:nvSpPr>
        <p:spPr>
          <a:xfrm>
            <a:off x="2119134" y="3508642"/>
            <a:ext cx="2195723" cy="685800"/>
          </a:xfrm>
          <a:prstGeom prst="rect">
            <a:avLst/>
          </a:prstGeom>
          <a:solidFill>
            <a:srgbClr val="FFFF00"/>
          </a:solidFill>
          <a:ln>
            <a:solidFill>
              <a:srgbClr val="1D2A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Modified CICO</a:t>
            </a:r>
          </a:p>
        </p:txBody>
      </p:sp>
      <p:sp>
        <p:nvSpPr>
          <p:cNvPr id="17" name="Rectangle 16"/>
          <p:cNvSpPr/>
          <p:nvPr/>
        </p:nvSpPr>
        <p:spPr>
          <a:xfrm>
            <a:off x="4792676" y="3470813"/>
            <a:ext cx="2476500" cy="685800"/>
          </a:xfrm>
          <a:prstGeom prst="rect">
            <a:avLst/>
          </a:prstGeom>
          <a:solidFill>
            <a:srgbClr val="FFFF00"/>
          </a:solidFill>
          <a:ln>
            <a:solidFill>
              <a:srgbClr val="1D2A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Social Academic Instructional Groups</a:t>
            </a:r>
          </a:p>
        </p:txBody>
      </p:sp>
      <p:sp>
        <p:nvSpPr>
          <p:cNvPr id="18" name="Rectangle 17"/>
          <p:cNvSpPr/>
          <p:nvPr/>
        </p:nvSpPr>
        <p:spPr>
          <a:xfrm>
            <a:off x="7746994" y="3480678"/>
            <a:ext cx="2195720" cy="685800"/>
          </a:xfrm>
          <a:prstGeom prst="rect">
            <a:avLst/>
          </a:prstGeom>
          <a:solidFill>
            <a:srgbClr val="FFFF00"/>
          </a:solidFill>
          <a:ln>
            <a:solidFill>
              <a:srgbClr val="1D2A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Othe</a:t>
            </a:r>
            <a:r>
              <a:rPr lang="en-US" b="1" dirty="0">
                <a:solidFill>
                  <a:srgbClr val="1D2A53"/>
                </a:solidFill>
              </a:rPr>
              <a:t>r</a:t>
            </a:r>
          </a:p>
        </p:txBody>
      </p:sp>
      <p:cxnSp>
        <p:nvCxnSpPr>
          <p:cNvPr id="19" name="Straight Arrow Connector 18"/>
          <p:cNvCxnSpPr/>
          <p:nvPr/>
        </p:nvCxnSpPr>
        <p:spPr>
          <a:xfrm>
            <a:off x="6105064" y="4092167"/>
            <a:ext cx="0" cy="304800"/>
          </a:xfrm>
          <a:prstGeom prst="straightConnector1">
            <a:avLst/>
          </a:prstGeom>
          <a:ln w="28575">
            <a:solidFill>
              <a:srgbClr val="1D2A53"/>
            </a:solidFill>
            <a:tailEnd type="arrow"/>
          </a:ln>
        </p:spPr>
        <p:style>
          <a:lnRef idx="1">
            <a:schemeClr val="dk1"/>
          </a:lnRef>
          <a:fillRef idx="0">
            <a:schemeClr val="dk1"/>
          </a:fillRef>
          <a:effectRef idx="0">
            <a:schemeClr val="dk1"/>
          </a:effectRef>
          <a:fontRef idx="minor">
            <a:schemeClr val="tx1"/>
          </a:fontRef>
        </p:style>
      </p:cxnSp>
      <p:sp>
        <p:nvSpPr>
          <p:cNvPr id="20" name="Rectangle 19"/>
          <p:cNvSpPr/>
          <p:nvPr/>
        </p:nvSpPr>
        <p:spPr>
          <a:xfrm>
            <a:off x="4159169" y="4395863"/>
            <a:ext cx="3843029" cy="960582"/>
          </a:xfrm>
          <a:prstGeom prst="rect">
            <a:avLst/>
          </a:prstGeom>
          <a:solidFill>
            <a:srgbClr val="FAA306"/>
          </a:solidFill>
          <a:ln>
            <a:solidFill>
              <a:srgbClr val="1D2A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Efficient/Simple</a:t>
            </a:r>
          </a:p>
          <a:p>
            <a:pPr algn="ctr"/>
            <a:r>
              <a:rPr lang="en-US" b="1" dirty="0">
                <a:solidFill>
                  <a:schemeClr val="tx2"/>
                </a:solidFill>
              </a:rPr>
              <a:t> Function-Based Problem Solving</a:t>
            </a:r>
          </a:p>
        </p:txBody>
      </p:sp>
      <p:cxnSp>
        <p:nvCxnSpPr>
          <p:cNvPr id="21" name="Straight Arrow Connector 20"/>
          <p:cNvCxnSpPr/>
          <p:nvPr/>
        </p:nvCxnSpPr>
        <p:spPr>
          <a:xfrm flipH="1">
            <a:off x="4023991" y="3109316"/>
            <a:ext cx="685800" cy="180881"/>
          </a:xfrm>
          <a:prstGeom prst="straightConnector1">
            <a:avLst/>
          </a:prstGeom>
          <a:ln w="28575">
            <a:solidFill>
              <a:srgbClr val="1D2A53"/>
            </a:solidFill>
            <a:prstDash val="sysDash"/>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a:off x="8002198" y="3122144"/>
            <a:ext cx="665656" cy="155223"/>
          </a:xfrm>
          <a:prstGeom prst="straightConnector1">
            <a:avLst/>
          </a:prstGeom>
          <a:ln w="28575">
            <a:solidFill>
              <a:srgbClr val="1D2A53"/>
            </a:solidFill>
            <a:prstDash val="sysDash"/>
            <a:tailEnd type="arrow"/>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a:off x="3194650" y="4226706"/>
            <a:ext cx="933786" cy="589728"/>
          </a:xfrm>
          <a:prstGeom prst="straightConnector1">
            <a:avLst/>
          </a:prstGeom>
          <a:ln w="28575">
            <a:solidFill>
              <a:srgbClr val="1D2A53"/>
            </a:solidFill>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flipH="1">
            <a:off x="7944023" y="4188482"/>
            <a:ext cx="1006741" cy="569088"/>
          </a:xfrm>
          <a:prstGeom prst="straightConnector1">
            <a:avLst/>
          </a:prstGeom>
          <a:ln w="28575">
            <a:solidFill>
              <a:srgbClr val="1D2A53"/>
            </a:solidFill>
            <a:tailEnd type="arrow"/>
          </a:ln>
        </p:spPr>
        <p:style>
          <a:lnRef idx="1">
            <a:schemeClr val="dk1"/>
          </a:lnRef>
          <a:fillRef idx="0">
            <a:schemeClr val="dk1"/>
          </a:fillRef>
          <a:effectRef idx="0">
            <a:schemeClr val="dk1"/>
          </a:effectRef>
          <a:fontRef idx="minor">
            <a:schemeClr val="tx1"/>
          </a:fontRef>
        </p:style>
      </p:cxnSp>
      <p:cxnSp>
        <p:nvCxnSpPr>
          <p:cNvPr id="37" name="Straight Arrow Connector 36"/>
          <p:cNvCxnSpPr/>
          <p:nvPr/>
        </p:nvCxnSpPr>
        <p:spPr>
          <a:xfrm>
            <a:off x="6083581" y="5356445"/>
            <a:ext cx="0" cy="304800"/>
          </a:xfrm>
          <a:prstGeom prst="straightConnector1">
            <a:avLst/>
          </a:prstGeom>
          <a:ln w="28575">
            <a:solidFill>
              <a:srgbClr val="1D2A53"/>
            </a:solidFill>
            <a:tailEnd type="arrow"/>
          </a:ln>
        </p:spPr>
        <p:style>
          <a:lnRef idx="1">
            <a:schemeClr val="dk1"/>
          </a:lnRef>
          <a:fillRef idx="0">
            <a:schemeClr val="dk1"/>
          </a:fillRef>
          <a:effectRef idx="0">
            <a:schemeClr val="dk1"/>
          </a:effectRef>
          <a:fontRef idx="minor">
            <a:schemeClr val="tx1"/>
          </a:fontRef>
        </p:style>
      </p:cxnSp>
      <p:sp>
        <p:nvSpPr>
          <p:cNvPr id="38" name="Rectangle 37"/>
          <p:cNvSpPr/>
          <p:nvPr/>
        </p:nvSpPr>
        <p:spPr>
          <a:xfrm>
            <a:off x="3661543" y="5676303"/>
            <a:ext cx="4955454" cy="939190"/>
          </a:xfrm>
          <a:prstGeom prst="rect">
            <a:avLst/>
          </a:prstGeom>
          <a:solidFill>
            <a:schemeClr val="accent1"/>
          </a:solidFill>
          <a:ln>
            <a:solidFill>
              <a:srgbClr val="1D2A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Individualized Team Development:</a:t>
            </a:r>
            <a:br>
              <a:rPr lang="en-US" b="1" dirty="0">
                <a:solidFill>
                  <a:schemeClr val="bg1"/>
                </a:solidFill>
              </a:rPr>
            </a:br>
            <a:r>
              <a:rPr lang="en-US" b="1" dirty="0">
                <a:solidFill>
                  <a:schemeClr val="bg1"/>
                </a:solidFill>
              </a:rPr>
              <a:t>Complex Function-Based Problem Solving</a:t>
            </a:r>
            <a:br>
              <a:rPr lang="en-US" b="1" dirty="0">
                <a:solidFill>
                  <a:schemeClr val="bg1"/>
                </a:solidFill>
              </a:rPr>
            </a:br>
            <a:r>
              <a:rPr lang="en-US" b="1" dirty="0">
                <a:solidFill>
                  <a:schemeClr val="bg1"/>
                </a:solidFill>
              </a:rPr>
              <a:t>Person-Centered Planning</a:t>
            </a:r>
          </a:p>
        </p:txBody>
      </p:sp>
      <p:sp>
        <p:nvSpPr>
          <p:cNvPr id="23" name="Rectangle 22"/>
          <p:cNvSpPr/>
          <p:nvPr/>
        </p:nvSpPr>
        <p:spPr>
          <a:xfrm>
            <a:off x="3654388" y="2772945"/>
            <a:ext cx="5229496" cy="294701"/>
          </a:xfrm>
          <a:prstGeom prst="rect">
            <a:avLst/>
          </a:prstGeom>
          <a:solidFill>
            <a:schemeClr val="bg1"/>
          </a:solidFill>
          <a:ln w="38100" cmpd="sng">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1D2A53">
                    <a:lumMod val="75000"/>
                  </a:srgbClr>
                </a:solidFill>
              </a:rPr>
              <a:t>Use </a:t>
            </a:r>
            <a:r>
              <a:rPr lang="en-US" sz="1600" b="1" dirty="0">
                <a:solidFill>
                  <a:srgbClr val="1D2A53">
                    <a:lumMod val="75000"/>
                  </a:srgbClr>
                </a:solidFill>
              </a:rPr>
              <a:t>Function- Based Thinking </a:t>
            </a:r>
            <a:r>
              <a:rPr lang="en-US" sz="1600" dirty="0">
                <a:solidFill>
                  <a:srgbClr val="1D2A53">
                    <a:lumMod val="75000"/>
                  </a:srgbClr>
                </a:solidFill>
              </a:rPr>
              <a:t>to Make Next Choice</a:t>
            </a:r>
          </a:p>
        </p:txBody>
      </p:sp>
      <p:sp>
        <p:nvSpPr>
          <p:cNvPr id="25" name="TextBox 24"/>
          <p:cNvSpPr txBox="1"/>
          <p:nvPr/>
        </p:nvSpPr>
        <p:spPr>
          <a:xfrm>
            <a:off x="7191332" y="3629047"/>
            <a:ext cx="633507" cy="369332"/>
          </a:xfrm>
          <a:prstGeom prst="rect">
            <a:avLst/>
          </a:prstGeom>
          <a:noFill/>
        </p:spPr>
        <p:txBody>
          <a:bodyPr wrap="none" rtlCol="0">
            <a:spAutoFit/>
          </a:bodyPr>
          <a:lstStyle/>
          <a:p>
            <a:r>
              <a:rPr lang="en-US" dirty="0">
                <a:solidFill>
                  <a:srgbClr val="1D2A53"/>
                </a:solidFill>
                <a:latin typeface="Calibri"/>
              </a:rPr>
              <a:t>&amp;/or</a:t>
            </a:r>
          </a:p>
        </p:txBody>
      </p:sp>
      <p:sp>
        <p:nvSpPr>
          <p:cNvPr id="31" name="TextBox 30"/>
          <p:cNvSpPr txBox="1"/>
          <p:nvPr/>
        </p:nvSpPr>
        <p:spPr>
          <a:xfrm>
            <a:off x="4237470" y="3650300"/>
            <a:ext cx="633507" cy="369332"/>
          </a:xfrm>
          <a:prstGeom prst="rect">
            <a:avLst/>
          </a:prstGeom>
          <a:noFill/>
        </p:spPr>
        <p:txBody>
          <a:bodyPr wrap="none" rtlCol="0">
            <a:spAutoFit/>
          </a:bodyPr>
          <a:lstStyle/>
          <a:p>
            <a:r>
              <a:rPr lang="en-US" dirty="0">
                <a:solidFill>
                  <a:srgbClr val="1D2A53"/>
                </a:solidFill>
                <a:latin typeface="Calibri"/>
              </a:rPr>
              <a:t>&amp;/o</a:t>
            </a:r>
            <a:r>
              <a:rPr lang="en-US" dirty="0">
                <a:solidFill>
                  <a:srgbClr val="3A54A5"/>
                </a:solidFill>
                <a:latin typeface="Calibri"/>
              </a:rPr>
              <a:t>r</a:t>
            </a:r>
          </a:p>
        </p:txBody>
      </p:sp>
    </p:spTree>
    <p:extLst>
      <p:ext uri="{BB962C8B-B14F-4D97-AF65-F5344CB8AC3E}">
        <p14:creationId xmlns:p14="http://schemas.microsoft.com/office/powerpoint/2010/main" val="254092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40E7DC-2FE9-405A-BEEF-EE3CAB30C71F}"/>
              </a:ext>
            </a:extLst>
          </p:cNvPr>
          <p:cNvPicPr/>
          <p:nvPr/>
        </p:nvPicPr>
        <p:blipFill>
          <a:blip r:embed="rId2"/>
          <a:stretch>
            <a:fillRect/>
          </a:stretch>
        </p:blipFill>
        <p:spPr>
          <a:xfrm rot="5400000">
            <a:off x="2367733" y="-1504949"/>
            <a:ext cx="7219336" cy="9668799"/>
          </a:xfrm>
          <a:prstGeom prst="rect">
            <a:avLst/>
          </a:prstGeom>
        </p:spPr>
      </p:pic>
      <p:sp>
        <p:nvSpPr>
          <p:cNvPr id="3" name="Rectangle 2">
            <a:extLst>
              <a:ext uri="{FF2B5EF4-FFF2-40B4-BE49-F238E27FC236}">
                <a16:creationId xmlns:a16="http://schemas.microsoft.com/office/drawing/2014/main" id="{22AC6506-2B0C-461A-80E6-9335CDD528F0}"/>
              </a:ext>
            </a:extLst>
          </p:cNvPr>
          <p:cNvSpPr/>
          <p:nvPr/>
        </p:nvSpPr>
        <p:spPr>
          <a:xfrm rot="20602245">
            <a:off x="2214715" y="2498142"/>
            <a:ext cx="8743335" cy="650563"/>
          </a:xfrm>
          <a:prstGeom prst="rect">
            <a:avLst/>
          </a:prstGeom>
        </p:spPr>
        <p:txBody>
          <a:bodyPr wrap="square">
            <a:spAutoFit/>
          </a:bodyPr>
          <a:lstStyle/>
          <a:p>
            <a:pPr lvl="1">
              <a:lnSpc>
                <a:spcPct val="120000"/>
              </a:lnSpc>
              <a:spcAft>
                <a:spcPts val="600"/>
              </a:spcAft>
              <a:buFontTx/>
              <a:buChar char="▲"/>
            </a:pPr>
            <a:r>
              <a:rPr lang="en-US" sz="3200" b="1" dirty="0">
                <a:latin typeface="Stencil" panose="040409050D0802020404" pitchFamily="82" charset="0"/>
                <a:hlinkClick r:id="rId3" action="ppaction://hlinksldjump">
                  <a:extLst>
                    <a:ext uri="{A12FA001-AC4F-418D-AE19-62706E023703}">
                      <ahyp:hlinkClr xmlns:ahyp="http://schemas.microsoft.com/office/drawing/2018/hyperlinkcolor" val="tx"/>
                    </a:ext>
                  </a:extLst>
                </a:hlinkClick>
              </a:rPr>
              <a:t>Item 3.10: Hypothesis Statement</a:t>
            </a:r>
            <a:endParaRPr lang="en-US" sz="3200" b="1" dirty="0">
              <a:latin typeface="Stencil" panose="040409050D0802020404" pitchFamily="82" charset="0"/>
            </a:endParaRPr>
          </a:p>
        </p:txBody>
      </p:sp>
    </p:spTree>
    <p:extLst>
      <p:ext uri="{BB962C8B-B14F-4D97-AF65-F5344CB8AC3E}">
        <p14:creationId xmlns:p14="http://schemas.microsoft.com/office/powerpoint/2010/main" val="184419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text on a white background&#10;&#10;Description automatically generated">
            <a:extLst>
              <a:ext uri="{FF2B5EF4-FFF2-40B4-BE49-F238E27FC236}">
                <a16:creationId xmlns:a16="http://schemas.microsoft.com/office/drawing/2014/main" id="{9228E946-FD0F-4D7A-A37D-629BB879CC4D}"/>
              </a:ext>
            </a:extLst>
          </p:cNvPr>
          <p:cNvPicPr>
            <a:picLocks noChangeAspect="1"/>
          </p:cNvPicPr>
          <p:nvPr/>
        </p:nvPicPr>
        <p:blipFill>
          <a:blip r:embed="rId3"/>
          <a:stretch>
            <a:fillRect/>
          </a:stretch>
        </p:blipFill>
        <p:spPr>
          <a:xfrm>
            <a:off x="9604906" y="3543229"/>
            <a:ext cx="2587094" cy="3314771"/>
          </a:xfrm>
          <a:prstGeom prst="rect">
            <a:avLst/>
          </a:prstGeom>
        </p:spPr>
      </p:pic>
      <p:sp>
        <p:nvSpPr>
          <p:cNvPr id="8" name="Rectangle 7">
            <a:extLst>
              <a:ext uri="{FF2B5EF4-FFF2-40B4-BE49-F238E27FC236}">
                <a16:creationId xmlns:a16="http://schemas.microsoft.com/office/drawing/2014/main" id="{89C28F2C-8963-43A0-A6DA-A93EA3EA0B45}"/>
              </a:ext>
            </a:extLst>
          </p:cNvPr>
          <p:cNvSpPr/>
          <p:nvPr/>
        </p:nvSpPr>
        <p:spPr>
          <a:xfrm>
            <a:off x="9338165" y="401116"/>
            <a:ext cx="2733441" cy="2062103"/>
          </a:xfrm>
          <a:prstGeom prst="rect">
            <a:avLst/>
          </a:prstGeom>
          <a:noFill/>
        </p:spPr>
        <p:txBody>
          <a:bodyPr wrap="none" lIns="91440" tIns="45720" rIns="91440" bIns="45720">
            <a:spAutoFit/>
          </a:bodyPr>
          <a:lstStyle/>
          <a:p>
            <a:pPr algn="ctr"/>
            <a:r>
              <a:rPr lang="en-US" sz="3200" b="1" cap="none" spc="50" dirty="0">
                <a:ln w="0"/>
                <a:solidFill>
                  <a:schemeClr val="bg2"/>
                </a:solidFill>
                <a:effectLst>
                  <a:innerShdw blurRad="63500" dist="50800" dir="13500000">
                    <a:srgbClr val="000000">
                      <a:alpha val="50000"/>
                    </a:srgbClr>
                  </a:innerShdw>
                </a:effectLst>
              </a:rPr>
              <a:t>Step 4:</a:t>
            </a:r>
          </a:p>
          <a:p>
            <a:pPr algn="ctr"/>
            <a:r>
              <a:rPr lang="en-US" sz="3200" b="1" spc="50" dirty="0">
                <a:ln w="0"/>
                <a:solidFill>
                  <a:schemeClr val="bg2"/>
                </a:solidFill>
                <a:effectLst>
                  <a:innerShdw blurRad="63500" dist="50800" dir="13500000">
                    <a:srgbClr val="000000">
                      <a:alpha val="50000"/>
                    </a:srgbClr>
                  </a:innerShdw>
                </a:effectLst>
              </a:rPr>
              <a:t>Behavior</a:t>
            </a:r>
          </a:p>
          <a:p>
            <a:pPr algn="ctr"/>
            <a:r>
              <a:rPr lang="en-US" sz="3200" b="1" spc="50" dirty="0">
                <a:ln w="0"/>
                <a:solidFill>
                  <a:schemeClr val="bg2"/>
                </a:solidFill>
                <a:effectLst>
                  <a:innerShdw blurRad="63500" dist="50800" dir="13500000">
                    <a:srgbClr val="000000">
                      <a:alpha val="50000"/>
                    </a:srgbClr>
                  </a:innerShdw>
                </a:effectLst>
              </a:rPr>
              <a:t> Intervention</a:t>
            </a:r>
          </a:p>
          <a:p>
            <a:pPr algn="ctr"/>
            <a:r>
              <a:rPr lang="en-US" sz="3200" b="1" spc="50" dirty="0">
                <a:ln w="0"/>
                <a:solidFill>
                  <a:schemeClr val="bg2"/>
                </a:solidFill>
                <a:effectLst>
                  <a:innerShdw blurRad="63500" dist="50800" dir="13500000">
                    <a:srgbClr val="000000">
                      <a:alpha val="50000"/>
                    </a:srgbClr>
                  </a:innerShdw>
                </a:effectLst>
              </a:rPr>
              <a:t> Plan</a:t>
            </a:r>
            <a:endParaRPr lang="en-US" sz="3200" b="1" cap="none" spc="50" dirty="0">
              <a:ln w="0"/>
              <a:solidFill>
                <a:schemeClr val="bg2"/>
              </a:solidFill>
              <a:effectLst>
                <a:innerShdw blurRad="63500" dist="50800" dir="13500000">
                  <a:srgbClr val="000000">
                    <a:alpha val="50000"/>
                  </a:srgbClr>
                </a:innerShdw>
              </a:effectLst>
            </a:endParaRPr>
          </a:p>
        </p:txBody>
      </p:sp>
      <p:pic>
        <p:nvPicPr>
          <p:cNvPr id="7" name="Picture 6">
            <a:extLst>
              <a:ext uri="{FF2B5EF4-FFF2-40B4-BE49-F238E27FC236}">
                <a16:creationId xmlns:a16="http://schemas.microsoft.com/office/drawing/2014/main" id="{3379AEF5-BA41-4849-90D7-EAF0F51266CC}"/>
              </a:ext>
            </a:extLst>
          </p:cNvPr>
          <p:cNvPicPr/>
          <p:nvPr/>
        </p:nvPicPr>
        <p:blipFill>
          <a:blip r:embed="rId4"/>
          <a:stretch>
            <a:fillRect/>
          </a:stretch>
        </p:blipFill>
        <p:spPr>
          <a:xfrm>
            <a:off x="1025014" y="-169606"/>
            <a:ext cx="6098458" cy="7263580"/>
          </a:xfrm>
          <a:prstGeom prst="rect">
            <a:avLst/>
          </a:prstGeom>
        </p:spPr>
      </p:pic>
      <p:sp>
        <p:nvSpPr>
          <p:cNvPr id="2" name="Rectangle 1">
            <a:extLst>
              <a:ext uri="{FF2B5EF4-FFF2-40B4-BE49-F238E27FC236}">
                <a16:creationId xmlns:a16="http://schemas.microsoft.com/office/drawing/2014/main" id="{8BCAAF77-5D47-44A0-BF26-C109553CF4A5}"/>
              </a:ext>
            </a:extLst>
          </p:cNvPr>
          <p:cNvSpPr/>
          <p:nvPr/>
        </p:nvSpPr>
        <p:spPr>
          <a:xfrm rot="20498045">
            <a:off x="-752169" y="3655891"/>
            <a:ext cx="10331245" cy="720325"/>
          </a:xfrm>
          <a:prstGeom prst="rect">
            <a:avLst/>
          </a:prstGeom>
        </p:spPr>
        <p:txBody>
          <a:bodyPr wrap="square">
            <a:spAutoFit/>
          </a:bodyPr>
          <a:lstStyle/>
          <a:p>
            <a:pPr lvl="1">
              <a:lnSpc>
                <a:spcPct val="120000"/>
              </a:lnSpc>
              <a:spcAft>
                <a:spcPts val="600"/>
              </a:spcAft>
              <a:buFontTx/>
              <a:buChar char="▲"/>
            </a:pPr>
            <a:r>
              <a:rPr lang="en-US" sz="3600" b="1" dirty="0">
                <a:latin typeface="Stencil" panose="040409050D0802020404" pitchFamily="82" charset="0"/>
                <a:hlinkClick r:id="rId5" action="ppaction://hlinksldjump">
                  <a:extLst>
                    <a:ext uri="{A12FA001-AC4F-418D-AE19-62706E023703}">
                      <ahyp:hlinkClr xmlns:ahyp="http://schemas.microsoft.com/office/drawing/2018/hyperlinkcolor" val="tx"/>
                    </a:ext>
                  </a:extLst>
                </a:hlinkClick>
              </a:rPr>
              <a:t>Item 3.11: Comprehensive Support</a:t>
            </a:r>
            <a:endParaRPr lang="en-US" sz="3600" b="1" dirty="0">
              <a:latin typeface="Stencil" panose="040409050D0802020404" pitchFamily="82" charset="0"/>
            </a:endParaRPr>
          </a:p>
        </p:txBody>
      </p:sp>
      <p:pic>
        <p:nvPicPr>
          <p:cNvPr id="9" name="Picture 8">
            <a:extLst>
              <a:ext uri="{FF2B5EF4-FFF2-40B4-BE49-F238E27FC236}">
                <a16:creationId xmlns:a16="http://schemas.microsoft.com/office/drawing/2014/main" id="{F9330444-CBA3-488C-B508-2E351C102005}"/>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6811297" y="3271260"/>
            <a:ext cx="2435641" cy="1821328"/>
          </a:xfrm>
          <a:prstGeom prst="rect">
            <a:avLst/>
          </a:prstGeom>
        </p:spPr>
      </p:pic>
    </p:spTree>
    <p:extLst>
      <p:ext uri="{BB962C8B-B14F-4D97-AF65-F5344CB8AC3E}">
        <p14:creationId xmlns:p14="http://schemas.microsoft.com/office/powerpoint/2010/main" val="135029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914A23-FB48-441A-8818-FC85DDBCCE5B}"/>
              </a:ext>
            </a:extLst>
          </p:cNvPr>
          <p:cNvSpPr/>
          <p:nvPr/>
        </p:nvSpPr>
        <p:spPr>
          <a:xfrm>
            <a:off x="609599" y="164039"/>
            <a:ext cx="11172825" cy="984885"/>
          </a:xfrm>
          <a:prstGeom prst="rect">
            <a:avLst/>
          </a:prstGeom>
        </p:spPr>
        <p:txBody>
          <a:bodyPr wrap="square">
            <a:spAutoFit/>
          </a:bodyPr>
          <a:lstStyle/>
          <a:p>
            <a:r>
              <a:rPr lang="en-US" sz="4000" b="1" dirty="0">
                <a:solidFill>
                  <a:schemeClr val="tx2"/>
                </a:solidFill>
                <a:latin typeface="Elephant" panose="02020904090505020303" pitchFamily="18" charset="0"/>
                <a:ea typeface="Century Gothic" panose="020B0502020202020204" pitchFamily="34" charset="0"/>
                <a:cs typeface="Century Gothic" panose="020B0502020202020204" pitchFamily="34" charset="0"/>
              </a:rPr>
              <a:t>Task Analysis </a:t>
            </a:r>
            <a:r>
              <a:rPr lang="en-US" dirty="0">
                <a:solidFill>
                  <a:schemeClr val="tx2"/>
                </a:solidFill>
                <a:latin typeface="Century Gothic" panose="020B0502020202020204" pitchFamily="34" charset="0"/>
                <a:ea typeface="Century Gothic" panose="020B0502020202020204" pitchFamily="34" charset="0"/>
                <a:cs typeface="Century Gothic" panose="020B0502020202020204" pitchFamily="34" charset="0"/>
              </a:rPr>
              <a:t>*This important feature contributes heavily toward implementation fidelity.</a:t>
            </a:r>
            <a:endParaRPr lang="en-US" sz="2400" dirty="0">
              <a:solidFill>
                <a:schemeClr val="tx2"/>
              </a:solidFill>
              <a:effectLst/>
              <a:latin typeface="Century Gothic" panose="020B0502020202020204" pitchFamily="34" charset="0"/>
              <a:ea typeface="Century Gothic" panose="020B0502020202020204" pitchFamily="34" charset="0"/>
              <a:cs typeface="Century Gothic" panose="020B0502020202020204" pitchFamily="34" charset="0"/>
            </a:endParaRPr>
          </a:p>
        </p:txBody>
      </p:sp>
      <p:graphicFrame>
        <p:nvGraphicFramePr>
          <p:cNvPr id="3" name="Table 2">
            <a:extLst>
              <a:ext uri="{FF2B5EF4-FFF2-40B4-BE49-F238E27FC236}">
                <a16:creationId xmlns:a16="http://schemas.microsoft.com/office/drawing/2014/main" id="{5AB44C05-D2A4-4483-AB78-12106AE1BE22}"/>
              </a:ext>
            </a:extLst>
          </p:cNvPr>
          <p:cNvGraphicFramePr>
            <a:graphicFrameLocks noGrp="1"/>
          </p:cNvGraphicFramePr>
          <p:nvPr/>
        </p:nvGraphicFramePr>
        <p:xfrm>
          <a:off x="438150" y="1225838"/>
          <a:ext cx="11344274" cy="5120640"/>
        </p:xfrm>
        <a:graphic>
          <a:graphicData uri="http://schemas.openxmlformats.org/drawingml/2006/table">
            <a:tbl>
              <a:tblPr firstRow="1" firstCol="1" bandRow="1">
                <a:tableStyleId>{C4B1156A-380E-4F78-BDF5-A606A8083BF9}</a:tableStyleId>
              </a:tblPr>
              <a:tblGrid>
                <a:gridCol w="3781071">
                  <a:extLst>
                    <a:ext uri="{9D8B030D-6E8A-4147-A177-3AD203B41FA5}">
                      <a16:colId xmlns:a16="http://schemas.microsoft.com/office/drawing/2014/main" val="348344649"/>
                    </a:ext>
                  </a:extLst>
                </a:gridCol>
                <a:gridCol w="3781071">
                  <a:extLst>
                    <a:ext uri="{9D8B030D-6E8A-4147-A177-3AD203B41FA5}">
                      <a16:colId xmlns:a16="http://schemas.microsoft.com/office/drawing/2014/main" val="1499540861"/>
                    </a:ext>
                  </a:extLst>
                </a:gridCol>
                <a:gridCol w="3782132">
                  <a:extLst>
                    <a:ext uri="{9D8B030D-6E8A-4147-A177-3AD203B41FA5}">
                      <a16:colId xmlns:a16="http://schemas.microsoft.com/office/drawing/2014/main" val="2600417871"/>
                    </a:ext>
                  </a:extLst>
                </a:gridCol>
              </a:tblGrid>
              <a:tr h="192578">
                <a:tc>
                  <a:txBody>
                    <a:bodyPr/>
                    <a:lstStyle/>
                    <a:p>
                      <a:pPr marL="0" marR="0" algn="ctr">
                        <a:spcBef>
                          <a:spcPts val="0"/>
                        </a:spcBef>
                        <a:spcAft>
                          <a:spcPts val="0"/>
                        </a:spcAft>
                      </a:pPr>
                      <a:r>
                        <a:rPr lang="en-US" sz="2400">
                          <a:effectLst/>
                        </a:rPr>
                        <a:t>Prevent Interventions</a:t>
                      </a:r>
                      <a:endParaRPr lang="en-US" sz="24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50116" marR="50116" marT="0" marB="0">
                    <a:solidFill>
                      <a:schemeClr val="bg1"/>
                    </a:solidFill>
                  </a:tcPr>
                </a:tc>
                <a:tc>
                  <a:txBody>
                    <a:bodyPr/>
                    <a:lstStyle/>
                    <a:p>
                      <a:pPr marL="0" marR="0" algn="ctr">
                        <a:spcBef>
                          <a:spcPts val="0"/>
                        </a:spcBef>
                        <a:spcAft>
                          <a:spcPts val="0"/>
                        </a:spcAft>
                      </a:pPr>
                      <a:r>
                        <a:rPr lang="en-US" sz="2400">
                          <a:effectLst/>
                        </a:rPr>
                        <a:t>Teach Interventions</a:t>
                      </a:r>
                      <a:endParaRPr lang="en-US" sz="24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50116" marR="50116" marT="0" marB="0">
                    <a:solidFill>
                      <a:schemeClr val="bg1"/>
                    </a:solidFill>
                  </a:tcPr>
                </a:tc>
                <a:tc>
                  <a:txBody>
                    <a:bodyPr/>
                    <a:lstStyle/>
                    <a:p>
                      <a:pPr marL="0" marR="0" algn="ctr">
                        <a:spcBef>
                          <a:spcPts val="0"/>
                        </a:spcBef>
                        <a:spcAft>
                          <a:spcPts val="0"/>
                        </a:spcAft>
                      </a:pPr>
                      <a:r>
                        <a:rPr lang="en-US" sz="2400">
                          <a:effectLst/>
                        </a:rPr>
                        <a:t>Reinforce Interventions</a:t>
                      </a:r>
                      <a:endParaRPr lang="en-US" sz="240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50116" marR="50116" marT="0" marB="0">
                    <a:solidFill>
                      <a:schemeClr val="bg1"/>
                    </a:solidFill>
                  </a:tcPr>
                </a:tc>
                <a:extLst>
                  <a:ext uri="{0D108BD9-81ED-4DB2-BD59-A6C34878D82A}">
                    <a16:rowId xmlns:a16="http://schemas.microsoft.com/office/drawing/2014/main" val="3562083467"/>
                  </a:ext>
                </a:extLst>
              </a:tr>
              <a:tr h="3466405">
                <a:tc>
                  <a:txBody>
                    <a:bodyPr/>
                    <a:lstStyle/>
                    <a:p>
                      <a:pPr marL="457200" marR="0">
                        <a:spcBef>
                          <a:spcPts val="0"/>
                        </a:spcBef>
                        <a:spcAft>
                          <a:spcPts val="0"/>
                        </a:spcAft>
                      </a:pPr>
                      <a:r>
                        <a:rPr lang="en-US" sz="2400" dirty="0">
                          <a:effectLst/>
                        </a:rPr>
                        <a:t> </a:t>
                      </a:r>
                    </a:p>
                    <a:p>
                      <a:pPr marL="457200" marR="0">
                        <a:spcBef>
                          <a:spcPts val="0"/>
                        </a:spcBef>
                        <a:spcAft>
                          <a:spcPts val="0"/>
                        </a:spcAft>
                      </a:pPr>
                      <a:r>
                        <a:rPr lang="en-US" sz="2400" dirty="0">
                          <a:effectLst/>
                        </a:rPr>
                        <a:t> </a:t>
                      </a:r>
                    </a:p>
                    <a:p>
                      <a:pPr marL="457200" marR="0">
                        <a:spcBef>
                          <a:spcPts val="0"/>
                        </a:spcBef>
                        <a:spcAft>
                          <a:spcPts val="0"/>
                        </a:spcAft>
                      </a:pPr>
                      <a:r>
                        <a:rPr lang="en-US" sz="2400" dirty="0">
                          <a:effectLst/>
                        </a:rPr>
                        <a:t> </a:t>
                      </a:r>
                    </a:p>
                    <a:p>
                      <a:pPr marL="457200" marR="0">
                        <a:spcBef>
                          <a:spcPts val="0"/>
                        </a:spcBef>
                        <a:spcAft>
                          <a:spcPts val="0"/>
                        </a:spcAft>
                      </a:pPr>
                      <a:r>
                        <a:rPr lang="en-US" sz="2400" dirty="0">
                          <a:effectLst/>
                        </a:rPr>
                        <a:t> </a:t>
                      </a:r>
                    </a:p>
                    <a:p>
                      <a:pPr marL="457200" marR="0">
                        <a:spcBef>
                          <a:spcPts val="0"/>
                        </a:spcBef>
                        <a:spcAft>
                          <a:spcPts val="0"/>
                        </a:spcAft>
                      </a:pPr>
                      <a:r>
                        <a:rPr lang="en-US" sz="2400" dirty="0">
                          <a:effectLst/>
                        </a:rPr>
                        <a:t> </a:t>
                      </a:r>
                    </a:p>
                    <a:p>
                      <a:pPr marL="457200" marR="0">
                        <a:spcBef>
                          <a:spcPts val="0"/>
                        </a:spcBef>
                        <a:spcAft>
                          <a:spcPts val="0"/>
                        </a:spcAft>
                      </a:pPr>
                      <a:r>
                        <a:rPr lang="en-US" sz="2400" dirty="0">
                          <a:effectLst/>
                        </a:rPr>
                        <a:t> </a:t>
                      </a:r>
                    </a:p>
                    <a:p>
                      <a:pPr marL="457200" marR="0">
                        <a:spcBef>
                          <a:spcPts val="0"/>
                        </a:spcBef>
                        <a:spcAft>
                          <a:spcPts val="0"/>
                        </a:spcAft>
                      </a:pPr>
                      <a:r>
                        <a:rPr lang="en-US" sz="2400" dirty="0">
                          <a:effectLst/>
                        </a:rPr>
                        <a:t> </a:t>
                      </a:r>
                    </a:p>
                    <a:p>
                      <a:pPr marL="457200" marR="0">
                        <a:spcBef>
                          <a:spcPts val="0"/>
                        </a:spcBef>
                        <a:spcAft>
                          <a:spcPts val="0"/>
                        </a:spcAft>
                      </a:pPr>
                      <a:r>
                        <a:rPr lang="en-US" sz="2400" dirty="0">
                          <a:effectLst/>
                        </a:rPr>
                        <a:t> </a:t>
                      </a:r>
                    </a:p>
                    <a:p>
                      <a:pPr marL="457200" marR="0">
                        <a:spcBef>
                          <a:spcPts val="0"/>
                        </a:spcBef>
                        <a:spcAft>
                          <a:spcPts val="0"/>
                        </a:spcAft>
                      </a:pPr>
                      <a:r>
                        <a:rPr lang="en-US" sz="2400" dirty="0">
                          <a:effectLst/>
                        </a:rPr>
                        <a:t> </a:t>
                      </a:r>
                    </a:p>
                    <a:p>
                      <a:pPr marL="457200" marR="0">
                        <a:spcBef>
                          <a:spcPts val="0"/>
                        </a:spcBef>
                        <a:spcAft>
                          <a:spcPts val="0"/>
                        </a:spcAft>
                      </a:pPr>
                      <a:r>
                        <a:rPr lang="en-US" sz="2400" dirty="0">
                          <a:effectLst/>
                        </a:rPr>
                        <a:t> </a:t>
                      </a:r>
                    </a:p>
                    <a:p>
                      <a:pPr marL="457200" marR="0">
                        <a:spcBef>
                          <a:spcPts val="0"/>
                        </a:spcBef>
                        <a:spcAft>
                          <a:spcPts val="0"/>
                        </a:spcAft>
                      </a:pPr>
                      <a:r>
                        <a:rPr lang="en-US" sz="2400" dirty="0">
                          <a:effectLst/>
                        </a:rPr>
                        <a:t> </a:t>
                      </a:r>
                    </a:p>
                    <a:p>
                      <a:pPr marL="457200" marR="0">
                        <a:spcBef>
                          <a:spcPts val="0"/>
                        </a:spcBef>
                        <a:spcAft>
                          <a:spcPts val="0"/>
                        </a:spcAft>
                      </a:pPr>
                      <a:r>
                        <a:rPr lang="en-US" sz="2400" dirty="0">
                          <a:effectLst/>
                        </a:rPr>
                        <a:t> </a:t>
                      </a:r>
                    </a:p>
                    <a:p>
                      <a:pPr marL="457200" marR="0">
                        <a:spcBef>
                          <a:spcPts val="0"/>
                        </a:spcBef>
                        <a:spcAft>
                          <a:spcPts val="0"/>
                        </a:spcAft>
                      </a:pPr>
                      <a:r>
                        <a:rPr lang="en-US" sz="2400" dirty="0">
                          <a:effectLst/>
                        </a:rPr>
                        <a:t> </a:t>
                      </a:r>
                      <a:endParaRPr lang="en-US" sz="24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50116" marR="50116" marT="0" marB="0">
                    <a:solidFill>
                      <a:schemeClr val="bg1"/>
                    </a:solidFill>
                  </a:tcPr>
                </a:tc>
                <a:tc>
                  <a:txBody>
                    <a:bodyPr/>
                    <a:lstStyle/>
                    <a:p>
                      <a:pPr marL="0" marR="0">
                        <a:spcBef>
                          <a:spcPts val="0"/>
                        </a:spcBef>
                        <a:spcAft>
                          <a:spcPts val="0"/>
                        </a:spcAft>
                      </a:pPr>
                      <a:r>
                        <a:rPr lang="en-US" sz="2400" dirty="0">
                          <a:effectLst/>
                        </a:rPr>
                        <a:t> </a:t>
                      </a:r>
                      <a:endParaRPr lang="en-US" sz="24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50116" marR="50116" marT="0" marB="0">
                    <a:solidFill>
                      <a:schemeClr val="bg1"/>
                    </a:solidFill>
                  </a:tcPr>
                </a:tc>
                <a:tc>
                  <a:txBody>
                    <a:bodyPr/>
                    <a:lstStyle/>
                    <a:p>
                      <a:pPr marL="0" marR="0">
                        <a:spcBef>
                          <a:spcPts val="0"/>
                        </a:spcBef>
                        <a:spcAft>
                          <a:spcPts val="0"/>
                        </a:spcAft>
                      </a:pPr>
                      <a:r>
                        <a:rPr lang="en-US" sz="2400" dirty="0">
                          <a:effectLst/>
                        </a:rPr>
                        <a:t> </a:t>
                      </a:r>
                      <a:endParaRPr lang="en-US" sz="2400" dirty="0">
                        <a:effectLst/>
                        <a:latin typeface="Century Gothic" panose="020B0502020202020204" pitchFamily="34" charset="0"/>
                        <a:ea typeface="Century Gothic" panose="020B0502020202020204" pitchFamily="34" charset="0"/>
                        <a:cs typeface="Century Gothic" panose="020B0502020202020204" pitchFamily="34" charset="0"/>
                      </a:endParaRPr>
                    </a:p>
                  </a:txBody>
                  <a:tcPr marL="50116" marR="50116" marT="0" marB="0">
                    <a:solidFill>
                      <a:schemeClr val="bg1"/>
                    </a:solidFill>
                  </a:tcPr>
                </a:tc>
                <a:extLst>
                  <a:ext uri="{0D108BD9-81ED-4DB2-BD59-A6C34878D82A}">
                    <a16:rowId xmlns:a16="http://schemas.microsoft.com/office/drawing/2014/main" val="3150028227"/>
                  </a:ext>
                </a:extLst>
              </a:tr>
            </a:tbl>
          </a:graphicData>
        </a:graphic>
      </p:graphicFrame>
      <p:pic>
        <p:nvPicPr>
          <p:cNvPr id="7" name="Picture 6">
            <a:extLst>
              <a:ext uri="{FF2B5EF4-FFF2-40B4-BE49-F238E27FC236}">
                <a16:creationId xmlns:a16="http://schemas.microsoft.com/office/drawing/2014/main" id="{F602BA20-3FEE-4EAB-BB38-39A02E3B0D14}"/>
              </a:ext>
            </a:extLst>
          </p:cNvPr>
          <p:cNvPicPr>
            <a:picLocks noChangeAspect="1"/>
          </p:cNvPicPr>
          <p:nvPr/>
        </p:nvPicPr>
        <p:blipFill>
          <a:blip r:embed="rId3"/>
          <a:stretch>
            <a:fillRect/>
          </a:stretch>
        </p:blipFill>
        <p:spPr>
          <a:xfrm>
            <a:off x="4276723" y="1673348"/>
            <a:ext cx="3689515" cy="4599182"/>
          </a:xfrm>
          <a:prstGeom prst="rect">
            <a:avLst/>
          </a:prstGeom>
        </p:spPr>
      </p:pic>
      <p:pic>
        <p:nvPicPr>
          <p:cNvPr id="8" name="Picture 7">
            <a:extLst>
              <a:ext uri="{FF2B5EF4-FFF2-40B4-BE49-F238E27FC236}">
                <a16:creationId xmlns:a16="http://schemas.microsoft.com/office/drawing/2014/main" id="{53B3E1B5-9DD1-4D09-B6E2-6D3CB3638514}"/>
              </a:ext>
            </a:extLst>
          </p:cNvPr>
          <p:cNvPicPr>
            <a:picLocks noChangeAspect="1"/>
          </p:cNvPicPr>
          <p:nvPr/>
        </p:nvPicPr>
        <p:blipFill>
          <a:blip r:embed="rId4"/>
          <a:stretch>
            <a:fillRect/>
          </a:stretch>
        </p:blipFill>
        <p:spPr>
          <a:xfrm>
            <a:off x="495102" y="1695470"/>
            <a:ext cx="3689515" cy="4599182"/>
          </a:xfrm>
          <a:prstGeom prst="rect">
            <a:avLst/>
          </a:prstGeom>
        </p:spPr>
      </p:pic>
      <p:pic>
        <p:nvPicPr>
          <p:cNvPr id="9" name="Picture 8">
            <a:extLst>
              <a:ext uri="{FF2B5EF4-FFF2-40B4-BE49-F238E27FC236}">
                <a16:creationId xmlns:a16="http://schemas.microsoft.com/office/drawing/2014/main" id="{68DC1652-B6BB-44B9-81A3-9285E2DC9CCE}"/>
              </a:ext>
            </a:extLst>
          </p:cNvPr>
          <p:cNvPicPr>
            <a:picLocks noChangeAspect="1"/>
          </p:cNvPicPr>
          <p:nvPr/>
        </p:nvPicPr>
        <p:blipFill>
          <a:blip r:embed="rId5"/>
          <a:stretch>
            <a:fillRect/>
          </a:stretch>
        </p:blipFill>
        <p:spPr>
          <a:xfrm>
            <a:off x="8007385" y="1631855"/>
            <a:ext cx="3723988" cy="4682168"/>
          </a:xfrm>
          <a:prstGeom prst="rect">
            <a:avLst/>
          </a:prstGeom>
        </p:spPr>
      </p:pic>
      <p:sp>
        <p:nvSpPr>
          <p:cNvPr id="4" name="Rectangle 3">
            <a:extLst>
              <a:ext uri="{FF2B5EF4-FFF2-40B4-BE49-F238E27FC236}">
                <a16:creationId xmlns:a16="http://schemas.microsoft.com/office/drawing/2014/main" id="{7588BA3D-61B3-4A47-B009-51DC1DE8D236}"/>
              </a:ext>
            </a:extLst>
          </p:cNvPr>
          <p:cNvSpPr/>
          <p:nvPr/>
        </p:nvSpPr>
        <p:spPr>
          <a:xfrm rot="20425405">
            <a:off x="400665" y="3799190"/>
            <a:ext cx="11066206" cy="650563"/>
          </a:xfrm>
          <a:prstGeom prst="rect">
            <a:avLst/>
          </a:prstGeom>
        </p:spPr>
        <p:txBody>
          <a:bodyPr wrap="square">
            <a:spAutoFit/>
          </a:bodyPr>
          <a:lstStyle/>
          <a:p>
            <a:pPr lvl="1">
              <a:lnSpc>
                <a:spcPct val="120000"/>
              </a:lnSpc>
              <a:spcAft>
                <a:spcPts val="1200"/>
              </a:spcAft>
              <a:buFontTx/>
              <a:buChar char="▲"/>
            </a:pPr>
            <a:r>
              <a:rPr lang="en-US" sz="3200" b="1" dirty="0">
                <a:latin typeface="Stencil" panose="040409050D0802020404" pitchFamily="82" charset="0"/>
                <a:hlinkClick r:id="" action="ppaction://noaction">
                  <a:extLst>
                    <a:ext uri="{A12FA001-AC4F-418D-AE19-62706E023703}">
                      <ahyp:hlinkClr xmlns:ahyp="http://schemas.microsoft.com/office/drawing/2018/hyperlinkcolor" val="tx"/>
                    </a:ext>
                  </a:extLst>
                </a:hlinkClick>
              </a:rPr>
              <a:t>Item 3.13: Access to Tier 1 &amp; II Supports</a:t>
            </a:r>
            <a:endParaRPr lang="en-US" sz="3200" b="1" dirty="0">
              <a:latin typeface="Stencil" panose="040409050D0802020404" pitchFamily="82" charset="0"/>
            </a:endParaRPr>
          </a:p>
        </p:txBody>
      </p:sp>
    </p:spTree>
    <p:extLst>
      <p:ext uri="{BB962C8B-B14F-4D97-AF65-F5344CB8AC3E}">
        <p14:creationId xmlns:p14="http://schemas.microsoft.com/office/powerpoint/2010/main" val="2138445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914A23-FB48-441A-8818-FC85DDBCCE5B}"/>
              </a:ext>
            </a:extLst>
          </p:cNvPr>
          <p:cNvSpPr/>
          <p:nvPr/>
        </p:nvSpPr>
        <p:spPr>
          <a:xfrm>
            <a:off x="609600" y="164039"/>
            <a:ext cx="10613924" cy="707886"/>
          </a:xfrm>
          <a:prstGeom prst="rect">
            <a:avLst/>
          </a:prstGeom>
        </p:spPr>
        <p:txBody>
          <a:bodyPr wrap="square">
            <a:spAutoFit/>
          </a:bodyPr>
          <a:lstStyle/>
          <a:p>
            <a:r>
              <a:rPr lang="en-US" sz="4000" b="1" dirty="0">
                <a:solidFill>
                  <a:schemeClr val="tx2"/>
                </a:solidFill>
                <a:latin typeface="Elephant" panose="02020904090505020303" pitchFamily="18" charset="0"/>
              </a:rPr>
              <a:t>Training, Coaching and Ongoing Support</a:t>
            </a:r>
            <a:endParaRPr lang="en-US" sz="2400" dirty="0">
              <a:solidFill>
                <a:schemeClr val="tx2"/>
              </a:solidFill>
              <a:effectLst/>
              <a:latin typeface="Century Gothic" panose="020B0502020202020204" pitchFamily="34" charset="0"/>
              <a:ea typeface="Century Gothic" panose="020B0502020202020204" pitchFamily="34" charset="0"/>
              <a:cs typeface="Century Gothic" panose="020B0502020202020204" pitchFamily="34" charset="0"/>
            </a:endParaRPr>
          </a:p>
        </p:txBody>
      </p:sp>
      <p:graphicFrame>
        <p:nvGraphicFramePr>
          <p:cNvPr id="6" name="Table 5">
            <a:extLst>
              <a:ext uri="{FF2B5EF4-FFF2-40B4-BE49-F238E27FC236}">
                <a16:creationId xmlns:a16="http://schemas.microsoft.com/office/drawing/2014/main" id="{357EB6C5-0D65-41F4-A119-F5BC454D169B}"/>
              </a:ext>
            </a:extLst>
          </p:cNvPr>
          <p:cNvGraphicFramePr>
            <a:graphicFrameLocks noGrp="1"/>
          </p:cNvGraphicFramePr>
          <p:nvPr>
            <p:extLst>
              <p:ext uri="{D42A27DB-BD31-4B8C-83A1-F6EECF244321}">
                <p14:modId xmlns:p14="http://schemas.microsoft.com/office/powerpoint/2010/main" val="4265272851"/>
              </p:ext>
            </p:extLst>
          </p:nvPr>
        </p:nvGraphicFramePr>
        <p:xfrm>
          <a:off x="409576" y="1138669"/>
          <a:ext cx="11277599" cy="5750589"/>
        </p:xfrm>
        <a:graphic>
          <a:graphicData uri="http://schemas.openxmlformats.org/drawingml/2006/table">
            <a:tbl>
              <a:tblPr firstRow="1" firstCol="1" bandRow="1">
                <a:tableStyleId>{C4B1156A-380E-4F78-BDF5-A606A8083BF9}</a:tableStyleId>
              </a:tblPr>
              <a:tblGrid>
                <a:gridCol w="11277599">
                  <a:extLst>
                    <a:ext uri="{9D8B030D-6E8A-4147-A177-3AD203B41FA5}">
                      <a16:colId xmlns:a16="http://schemas.microsoft.com/office/drawing/2014/main" val="3458931863"/>
                    </a:ext>
                  </a:extLst>
                </a:gridCol>
              </a:tblGrid>
              <a:tr h="1361469">
                <a:tc>
                  <a:txBody>
                    <a:bodyPr/>
                    <a:lstStyle/>
                    <a:p>
                      <a:pPr marL="0" marR="0" algn="ctr">
                        <a:spcBef>
                          <a:spcPts val="0"/>
                        </a:spcBef>
                        <a:spcAft>
                          <a:spcPts val="0"/>
                        </a:spcAft>
                      </a:pPr>
                      <a:r>
                        <a:rPr lang="en-US" sz="3600" dirty="0">
                          <a:solidFill>
                            <a:schemeClr val="tx1"/>
                          </a:solidFill>
                          <a:effectLst/>
                          <a:latin typeface="+mn-lt"/>
                        </a:rPr>
                        <a:t>Review the Plan and Develop a PTR Plan Assessment for Coaching/Fidelity</a:t>
                      </a:r>
                    </a:p>
                  </a:txBody>
                  <a:tcPr marL="17390" marR="17390" marT="0" marB="0">
                    <a:solidFill>
                      <a:schemeClr val="bg1"/>
                    </a:solidFill>
                  </a:tcPr>
                </a:tc>
                <a:extLst>
                  <a:ext uri="{0D108BD9-81ED-4DB2-BD59-A6C34878D82A}">
                    <a16:rowId xmlns:a16="http://schemas.microsoft.com/office/drawing/2014/main" val="1803265370"/>
                  </a:ext>
                </a:extLst>
              </a:tr>
              <a:tr h="907646">
                <a:tc>
                  <a:txBody>
                    <a:bodyPr/>
                    <a:lstStyle/>
                    <a:p>
                      <a:pPr marL="0" marR="0" algn="ctr">
                        <a:spcBef>
                          <a:spcPts val="0"/>
                        </a:spcBef>
                        <a:spcAft>
                          <a:spcPts val="0"/>
                        </a:spcAft>
                      </a:pPr>
                      <a:r>
                        <a:rPr lang="en-US" sz="3600" dirty="0">
                          <a:solidFill>
                            <a:schemeClr val="accent2"/>
                          </a:solidFill>
                          <a:effectLst/>
                          <a:latin typeface="+mn-lt"/>
                        </a:rPr>
                        <a:t>Train the Teacher </a:t>
                      </a:r>
                    </a:p>
                    <a:p>
                      <a:pPr marL="0" marR="0" algn="ctr">
                        <a:spcBef>
                          <a:spcPts val="0"/>
                        </a:spcBef>
                        <a:spcAft>
                          <a:spcPts val="0"/>
                        </a:spcAft>
                      </a:pPr>
                      <a:r>
                        <a:rPr lang="en-US" sz="3600" dirty="0">
                          <a:solidFill>
                            <a:schemeClr val="accent2"/>
                          </a:solidFill>
                          <a:effectLst/>
                          <a:latin typeface="+mn-lt"/>
                        </a:rPr>
                        <a:t>to Implement the Plan</a:t>
                      </a:r>
                      <a:endParaRPr lang="en-US" sz="3600" dirty="0">
                        <a:solidFill>
                          <a:schemeClr val="accent2"/>
                        </a:solidFill>
                        <a:effectLst/>
                        <a:latin typeface="+mn-lt"/>
                        <a:ea typeface="Century Gothic" panose="020B0502020202020204" pitchFamily="34" charset="0"/>
                        <a:cs typeface="Century Gothic" panose="020B0502020202020204" pitchFamily="34" charset="0"/>
                      </a:endParaRPr>
                    </a:p>
                  </a:txBody>
                  <a:tcPr marL="17390" marR="17390" marT="0" marB="0">
                    <a:solidFill>
                      <a:schemeClr val="bg1"/>
                    </a:solidFill>
                  </a:tcPr>
                </a:tc>
                <a:extLst>
                  <a:ext uri="{0D108BD9-81ED-4DB2-BD59-A6C34878D82A}">
                    <a16:rowId xmlns:a16="http://schemas.microsoft.com/office/drawing/2014/main" val="1565820782"/>
                  </a:ext>
                </a:extLst>
              </a:tr>
              <a:tr h="453823">
                <a:tc>
                  <a:txBody>
                    <a:bodyPr/>
                    <a:lstStyle/>
                    <a:p>
                      <a:pPr marL="0" marR="0" algn="ctr">
                        <a:spcBef>
                          <a:spcPts val="0"/>
                        </a:spcBef>
                        <a:spcAft>
                          <a:spcPts val="0"/>
                        </a:spcAft>
                      </a:pPr>
                      <a:r>
                        <a:rPr lang="en-US" sz="3600" dirty="0">
                          <a:solidFill>
                            <a:schemeClr val="tx1"/>
                          </a:solidFill>
                          <a:effectLst/>
                          <a:latin typeface="+mn-lt"/>
                        </a:rPr>
                        <a:t>Train Others </a:t>
                      </a:r>
                    </a:p>
                    <a:p>
                      <a:pPr marL="0" marR="0" algn="ctr">
                        <a:spcBef>
                          <a:spcPts val="0"/>
                        </a:spcBef>
                        <a:spcAft>
                          <a:spcPts val="0"/>
                        </a:spcAft>
                      </a:pPr>
                      <a:r>
                        <a:rPr lang="en-US" sz="3600" dirty="0">
                          <a:solidFill>
                            <a:schemeClr val="tx1"/>
                          </a:solidFill>
                          <a:effectLst/>
                          <a:latin typeface="+mn-lt"/>
                        </a:rPr>
                        <a:t>to Implement the Plan</a:t>
                      </a:r>
                    </a:p>
                  </a:txBody>
                  <a:tcPr marL="17390" marR="17390" marT="0" marB="0">
                    <a:solidFill>
                      <a:schemeClr val="bg1"/>
                    </a:solidFill>
                  </a:tcPr>
                </a:tc>
                <a:extLst>
                  <a:ext uri="{0D108BD9-81ED-4DB2-BD59-A6C34878D82A}">
                    <a16:rowId xmlns:a16="http://schemas.microsoft.com/office/drawing/2014/main" val="3368203184"/>
                  </a:ext>
                </a:extLst>
              </a:tr>
              <a:tr h="907646">
                <a:tc>
                  <a:txBody>
                    <a:bodyPr/>
                    <a:lstStyle/>
                    <a:p>
                      <a:pPr marL="0" marR="0" algn="ctr">
                        <a:spcBef>
                          <a:spcPts val="0"/>
                        </a:spcBef>
                        <a:spcAft>
                          <a:spcPts val="0"/>
                        </a:spcAft>
                      </a:pPr>
                      <a:r>
                        <a:rPr lang="en-US" sz="3600" dirty="0">
                          <a:solidFill>
                            <a:schemeClr val="accent2"/>
                          </a:solidFill>
                          <a:effectLst/>
                          <a:latin typeface="+mn-lt"/>
                        </a:rPr>
                        <a:t>Determine How Best to Provide </a:t>
                      </a:r>
                    </a:p>
                    <a:p>
                      <a:pPr marL="0" marR="0" algn="ctr">
                        <a:spcBef>
                          <a:spcPts val="0"/>
                        </a:spcBef>
                        <a:spcAft>
                          <a:spcPts val="0"/>
                        </a:spcAft>
                      </a:pPr>
                      <a:r>
                        <a:rPr lang="en-US" sz="3600" dirty="0">
                          <a:solidFill>
                            <a:schemeClr val="accent2"/>
                          </a:solidFill>
                          <a:effectLst/>
                          <a:latin typeface="+mn-lt"/>
                        </a:rPr>
                        <a:t>Active Coaching Support</a:t>
                      </a:r>
                      <a:endParaRPr lang="en-US" sz="3600" dirty="0">
                        <a:solidFill>
                          <a:schemeClr val="accent2"/>
                        </a:solidFill>
                        <a:effectLst/>
                        <a:latin typeface="+mn-lt"/>
                        <a:ea typeface="Century Gothic" panose="020B0502020202020204" pitchFamily="34" charset="0"/>
                        <a:cs typeface="Century Gothic" panose="020B0502020202020204" pitchFamily="34" charset="0"/>
                      </a:endParaRPr>
                    </a:p>
                  </a:txBody>
                  <a:tcPr marL="17390" marR="17390" marT="0" marB="0">
                    <a:solidFill>
                      <a:schemeClr val="bg1"/>
                    </a:solidFill>
                  </a:tcPr>
                </a:tc>
                <a:extLst>
                  <a:ext uri="{0D108BD9-81ED-4DB2-BD59-A6C34878D82A}">
                    <a16:rowId xmlns:a16="http://schemas.microsoft.com/office/drawing/2014/main" val="2362090405"/>
                  </a:ext>
                </a:extLst>
              </a:tr>
              <a:tr h="907646">
                <a:tc>
                  <a:txBody>
                    <a:bodyPr/>
                    <a:lstStyle/>
                    <a:p>
                      <a:pPr marL="0" marR="0" algn="ctr">
                        <a:spcBef>
                          <a:spcPts val="0"/>
                        </a:spcBef>
                        <a:spcAft>
                          <a:spcPts val="0"/>
                        </a:spcAft>
                      </a:pPr>
                      <a:r>
                        <a:rPr lang="en-US" sz="3600" dirty="0">
                          <a:solidFill>
                            <a:schemeClr val="tx1"/>
                          </a:solidFill>
                          <a:effectLst/>
                          <a:latin typeface="+mn-lt"/>
                        </a:rPr>
                        <a:t>Begin Plan Implementation with </a:t>
                      </a:r>
                    </a:p>
                    <a:p>
                      <a:pPr marL="0" marR="0" algn="ctr">
                        <a:spcBef>
                          <a:spcPts val="0"/>
                        </a:spcBef>
                        <a:spcAft>
                          <a:spcPts val="0"/>
                        </a:spcAft>
                      </a:pPr>
                      <a:r>
                        <a:rPr lang="en-US" sz="3600" dirty="0">
                          <a:solidFill>
                            <a:schemeClr val="tx1"/>
                          </a:solidFill>
                          <a:effectLst/>
                          <a:latin typeface="+mn-lt"/>
                        </a:rPr>
                        <a:t>Active Coaching Support</a:t>
                      </a:r>
                      <a:endParaRPr lang="en-US" sz="3600" dirty="0">
                        <a:solidFill>
                          <a:schemeClr val="tx1"/>
                        </a:solidFill>
                        <a:effectLst/>
                        <a:latin typeface="+mn-lt"/>
                        <a:ea typeface="Century Gothic" panose="020B0502020202020204" pitchFamily="34" charset="0"/>
                        <a:cs typeface="Century Gothic" panose="020B0502020202020204" pitchFamily="34" charset="0"/>
                      </a:endParaRPr>
                    </a:p>
                  </a:txBody>
                  <a:tcPr marL="17390" marR="17390" marT="0" marB="0">
                    <a:solidFill>
                      <a:schemeClr val="bg1"/>
                    </a:solidFill>
                  </a:tcPr>
                </a:tc>
                <a:extLst>
                  <a:ext uri="{0D108BD9-81ED-4DB2-BD59-A6C34878D82A}">
                    <a16:rowId xmlns:a16="http://schemas.microsoft.com/office/drawing/2014/main" val="2225086565"/>
                  </a:ext>
                </a:extLst>
              </a:tr>
            </a:tbl>
          </a:graphicData>
        </a:graphic>
      </p:graphicFrame>
      <p:pic>
        <p:nvPicPr>
          <p:cNvPr id="1028" name="Picture 4" descr="Related image">
            <a:extLst>
              <a:ext uri="{FF2B5EF4-FFF2-40B4-BE49-F238E27FC236}">
                <a16:creationId xmlns:a16="http://schemas.microsoft.com/office/drawing/2014/main" id="{FF7D4732-C3DF-43E7-9D22-5A8BF9F3C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83696"/>
            <a:ext cx="2857500" cy="26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55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505" y="182467"/>
            <a:ext cx="10938989" cy="1036850"/>
          </a:xfrm>
        </p:spPr>
        <p:txBody>
          <a:bodyPr>
            <a:noAutofit/>
          </a:bodyPr>
          <a:lstStyle/>
          <a:p>
            <a:pPr algn="ctr"/>
            <a:r>
              <a:rPr lang="en-US" sz="4400" b="1" dirty="0"/>
              <a:t>A + B = C</a:t>
            </a:r>
            <a:br>
              <a:rPr lang="en-US" sz="4400" dirty="0"/>
            </a:br>
            <a:r>
              <a:rPr lang="en-US" sz="4400" b="1" i="1" dirty="0"/>
              <a:t>A</a:t>
            </a:r>
            <a:r>
              <a:rPr lang="en-US" sz="4400" dirty="0"/>
              <a:t>dult</a:t>
            </a:r>
            <a:r>
              <a:rPr lang="en-US" sz="4400" b="1" dirty="0"/>
              <a:t> </a:t>
            </a:r>
            <a:r>
              <a:rPr lang="en-US" sz="4400" b="1" i="1" dirty="0"/>
              <a:t>B</a:t>
            </a:r>
            <a:r>
              <a:rPr lang="en-US" sz="4400" dirty="0"/>
              <a:t>ehaviors equal student</a:t>
            </a:r>
            <a:r>
              <a:rPr lang="en-US" sz="4400" b="1" dirty="0"/>
              <a:t> </a:t>
            </a:r>
            <a:r>
              <a:rPr lang="en-US" sz="4400" b="1" i="1" dirty="0"/>
              <a:t>C</a:t>
            </a:r>
            <a:r>
              <a:rPr lang="en-US" sz="4400" dirty="0"/>
              <a:t>hange</a:t>
            </a:r>
          </a:p>
        </p:txBody>
      </p:sp>
      <p:graphicFrame>
        <p:nvGraphicFramePr>
          <p:cNvPr id="4" name="Content Placeholder 3"/>
          <p:cNvGraphicFramePr>
            <a:graphicFrameLocks noGrp="1"/>
          </p:cNvGraphicFramePr>
          <p:nvPr>
            <p:ph idx="4294967295"/>
          </p:nvPr>
        </p:nvGraphicFramePr>
        <p:xfrm>
          <a:off x="76200" y="1089025"/>
          <a:ext cx="12115800" cy="566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C29796DA-5BF6-4A92-AE2A-90E43A94BE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97807" y="2993571"/>
            <a:ext cx="1596386" cy="1596386"/>
          </a:xfrm>
          <a:prstGeom prst="rect">
            <a:avLst/>
          </a:prstGeom>
        </p:spPr>
      </p:pic>
      <p:sp>
        <p:nvSpPr>
          <p:cNvPr id="3" name="Rectangle 2">
            <a:extLst>
              <a:ext uri="{FF2B5EF4-FFF2-40B4-BE49-F238E27FC236}">
                <a16:creationId xmlns:a16="http://schemas.microsoft.com/office/drawing/2014/main" id="{8D4FD774-2471-40E4-9908-7600E65497E3}"/>
              </a:ext>
            </a:extLst>
          </p:cNvPr>
          <p:cNvSpPr/>
          <p:nvPr/>
        </p:nvSpPr>
        <p:spPr>
          <a:xfrm>
            <a:off x="5297807" y="3213699"/>
            <a:ext cx="1544012" cy="707886"/>
          </a:xfrm>
          <a:prstGeom prst="rect">
            <a:avLst/>
          </a:prstGeom>
          <a:noFill/>
        </p:spPr>
        <p:txBody>
          <a:bodyPr wrap="none" lIns="91440" tIns="45720" rIns="91440" bIns="45720">
            <a:spAutoFit/>
          </a:bodyPr>
          <a:lstStyle/>
          <a:p>
            <a:pPr algn="ctr"/>
            <a:r>
              <a:rPr lang="en-US" sz="4000" b="0" cap="none" spc="0" dirty="0">
                <a:ln w="0"/>
                <a:solidFill>
                  <a:schemeClr val="bg1"/>
                </a:solidFill>
                <a:effectLst>
                  <a:outerShdw blurRad="38100" dist="19050" dir="2700000" algn="tl" rotWithShape="0">
                    <a:schemeClr val="dk1">
                      <a:alpha val="40000"/>
                    </a:schemeClr>
                  </a:outerShdw>
                </a:effectLst>
              </a:rPr>
              <a:t>DATA</a:t>
            </a:r>
          </a:p>
        </p:txBody>
      </p:sp>
      <p:sp>
        <p:nvSpPr>
          <p:cNvPr id="7" name="Rectangle 6">
            <a:extLst>
              <a:ext uri="{FF2B5EF4-FFF2-40B4-BE49-F238E27FC236}">
                <a16:creationId xmlns:a16="http://schemas.microsoft.com/office/drawing/2014/main" id="{39F0EF5E-CE91-42C5-A55C-A82E8A752D8B}"/>
              </a:ext>
            </a:extLst>
          </p:cNvPr>
          <p:cNvSpPr/>
          <p:nvPr/>
        </p:nvSpPr>
        <p:spPr>
          <a:xfrm>
            <a:off x="2686850" y="4206849"/>
            <a:ext cx="6096000" cy="646331"/>
          </a:xfrm>
          <a:prstGeom prst="rect">
            <a:avLst/>
          </a:prstGeom>
        </p:spPr>
        <p:txBody>
          <a:bodyPr>
            <a:spAutoFit/>
          </a:bodyPr>
          <a:lstStyle/>
          <a:p>
            <a:pPr marL="342900" marR="0" lvl="0" indent="-342900">
              <a:spcBef>
                <a:spcPts val="0"/>
              </a:spcBef>
              <a:spcAft>
                <a:spcPts val="0"/>
              </a:spcAft>
              <a:buFont typeface="Symbol" panose="05050102010706020507" pitchFamily="18" charset="2"/>
              <a:buBlip>
                <a:blip r:embed="rId9"/>
              </a:buBlip>
            </a:pPr>
            <a:r>
              <a:rPr lang="en-US" b="1" dirty="0">
                <a:effectLst>
                  <a:outerShdw blurRad="38100" dist="19050" dir="2700000" algn="tl">
                    <a:schemeClr val="dk1">
                      <a:alpha val="40000"/>
                    </a:schemeClr>
                  </a:outerShdw>
                </a:effectLst>
                <a:latin typeface="Century Gothic" panose="020B0502020202020204" pitchFamily="34" charset="0"/>
                <a:ea typeface="Poor Richard" panose="02080502050505020702" pitchFamily="18" charset="0"/>
                <a:cs typeface="Times New Roman" panose="02020603050405020304" pitchFamily="18" charset="0"/>
              </a:rPr>
              <a:t>We made impact!</a:t>
            </a:r>
            <a:endParaRPr lang="en-US" sz="3200" b="1" dirty="0">
              <a:latin typeface="Poor Richard" panose="02080502050505020702" pitchFamily="18" charset="0"/>
              <a:ea typeface="Poor Richard" panose="02080502050505020702"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Blip>
                <a:blip r:embed="rId9"/>
              </a:buBlip>
            </a:pPr>
            <a:r>
              <a:rPr lang="en-US" b="1" dirty="0">
                <a:effectLst>
                  <a:outerShdw blurRad="38100" dist="19050" dir="2700000" algn="tl">
                    <a:schemeClr val="dk1">
                      <a:alpha val="40000"/>
                    </a:schemeClr>
                  </a:outerShdw>
                </a:effectLst>
                <a:latin typeface="Century Gothic" panose="020B0502020202020204" pitchFamily="34" charset="0"/>
                <a:ea typeface="Poor Richard" panose="02080502050505020702" pitchFamily="18" charset="0"/>
                <a:cs typeface="Times New Roman" panose="02020603050405020304" pitchFamily="18" charset="0"/>
              </a:rPr>
              <a:t>We got results!</a:t>
            </a:r>
            <a:endParaRPr lang="en-US" sz="3200" b="1" dirty="0">
              <a:effectLst/>
              <a:latin typeface="Poor Richard" panose="02080502050505020702" pitchFamily="18" charset="0"/>
              <a:ea typeface="Poor Richard" panose="02080502050505020702"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DC231474-B89C-4293-B32E-0C6073C386B9}"/>
              </a:ext>
            </a:extLst>
          </p:cNvPr>
          <p:cNvSpPr/>
          <p:nvPr/>
        </p:nvSpPr>
        <p:spPr>
          <a:xfrm>
            <a:off x="7439425" y="4309407"/>
            <a:ext cx="2380770" cy="1477328"/>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Blip>
                <a:blip r:embed="rId9"/>
              </a:buBlip>
            </a:pPr>
            <a:r>
              <a:rPr lang="en-US" b="1" dirty="0">
                <a:latin typeface="Century Gothic" panose="020B0502020202020204" pitchFamily="34" charset="0"/>
                <a:ea typeface="Poor Richard" panose="02080502050505020702" pitchFamily="18" charset="0"/>
                <a:cs typeface="Calibri" panose="020F0502020204030204" pitchFamily="34" charset="0"/>
              </a:rPr>
              <a:t>We worked the plan the way it was designed.</a:t>
            </a:r>
            <a:endParaRPr lang="en-US" sz="3200" b="1" dirty="0">
              <a:latin typeface="Poor Richard" panose="02080502050505020702" pitchFamily="18" charset="0"/>
              <a:ea typeface="Poor Richard" panose="02080502050505020702"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Blip>
                <a:blip r:embed="rId9"/>
              </a:buBlip>
            </a:pPr>
            <a:r>
              <a:rPr lang="en-US" b="1" dirty="0">
                <a:latin typeface="Century Gothic" panose="020B0502020202020204" pitchFamily="34" charset="0"/>
                <a:ea typeface="Poor Richard" panose="02080502050505020702" pitchFamily="18" charset="0"/>
                <a:cs typeface="Calibri" panose="020F0502020204030204" pitchFamily="34" charset="0"/>
              </a:rPr>
              <a:t>We gave it our best effort!</a:t>
            </a:r>
            <a:endParaRPr lang="en-US" sz="3200" b="1" dirty="0">
              <a:effectLst/>
              <a:latin typeface="Poor Richard" panose="02080502050505020702" pitchFamily="18" charset="0"/>
              <a:ea typeface="Poor Richard" panose="02080502050505020702" pitchFamily="18" charset="0"/>
              <a:cs typeface="Times New Roman" panose="02020603050405020304" pitchFamily="18" charset="0"/>
            </a:endParaRPr>
          </a:p>
        </p:txBody>
      </p:sp>
    </p:spTree>
    <p:extLst>
      <p:ext uri="{BB962C8B-B14F-4D97-AF65-F5344CB8AC3E}">
        <p14:creationId xmlns:p14="http://schemas.microsoft.com/office/powerpoint/2010/main" val="200389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BF6B73-FC6F-493B-9DB2-916D410539E7}"/>
              </a:ext>
            </a:extLst>
          </p:cNvPr>
          <p:cNvPicPr>
            <a:picLocks noChangeAspect="1"/>
          </p:cNvPicPr>
          <p:nvPr/>
        </p:nvPicPr>
        <p:blipFill>
          <a:blip r:embed="rId3"/>
          <a:stretch>
            <a:fillRect/>
          </a:stretch>
        </p:blipFill>
        <p:spPr>
          <a:xfrm>
            <a:off x="0" y="4762"/>
            <a:ext cx="12192000" cy="6848475"/>
          </a:xfrm>
          <a:prstGeom prst="rect">
            <a:avLst/>
          </a:prstGeom>
        </p:spPr>
      </p:pic>
    </p:spTree>
    <p:extLst>
      <p:ext uri="{BB962C8B-B14F-4D97-AF65-F5344CB8AC3E}">
        <p14:creationId xmlns:p14="http://schemas.microsoft.com/office/powerpoint/2010/main" val="353194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C9B07-A0B2-4800-A2AF-4D780872E204}"/>
              </a:ext>
            </a:extLst>
          </p:cNvPr>
          <p:cNvPicPr>
            <a:picLocks noChangeAspect="1"/>
          </p:cNvPicPr>
          <p:nvPr/>
        </p:nvPicPr>
        <p:blipFill rotWithShape="1">
          <a:blip r:embed="rId3"/>
          <a:srcRect l="3950" r="8204" b="4"/>
          <a:stretch/>
        </p:blipFill>
        <p:spPr>
          <a:xfrm>
            <a:off x="1319706" y="1757695"/>
            <a:ext cx="2590737" cy="2926956"/>
          </a:xfrm>
          <a:custGeom>
            <a:avLst/>
            <a:gdLst>
              <a:gd name="connsiteX0" fmla="*/ 1463478 w 2590737"/>
              <a:gd name="connsiteY0" fmla="*/ 0 h 2926956"/>
              <a:gd name="connsiteX1" fmla="*/ 2498313 w 2590737"/>
              <a:gd name="connsiteY1" fmla="*/ 428643 h 2926956"/>
              <a:gd name="connsiteX2" fmla="*/ 2501029 w 2590737"/>
              <a:gd name="connsiteY2" fmla="*/ 431631 h 2926956"/>
              <a:gd name="connsiteX3" fmla="*/ 2445696 w 2590737"/>
              <a:gd name="connsiteY3" fmla="*/ 582811 h 2926956"/>
              <a:gd name="connsiteX4" fmla="*/ 2335437 w 2590737"/>
              <a:gd name="connsiteY4" fmla="*/ 1312109 h 2926956"/>
              <a:gd name="connsiteX5" fmla="*/ 2528166 w 2590737"/>
              <a:gd name="connsiteY5" fmla="*/ 2266732 h 2926956"/>
              <a:gd name="connsiteX6" fmla="*/ 2590737 w 2590737"/>
              <a:gd name="connsiteY6" fmla="*/ 2396622 h 2926956"/>
              <a:gd name="connsiteX7" fmla="*/ 2498313 w 2590737"/>
              <a:gd name="connsiteY7" fmla="*/ 2498313 h 2926956"/>
              <a:gd name="connsiteX8" fmla="*/ 1463478 w 2590737"/>
              <a:gd name="connsiteY8" fmla="*/ 2926956 h 2926956"/>
              <a:gd name="connsiteX9" fmla="*/ 0 w 2590737"/>
              <a:gd name="connsiteY9" fmla="*/ 1463478 h 2926956"/>
              <a:gd name="connsiteX10" fmla="*/ 1463478 w 2590737"/>
              <a:gd name="connsiteY10" fmla="*/ 0 h 292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7" name="Picture 6" descr="A person smiling for the camera&#10;&#10;Description generated with very high confidence">
            <a:extLst>
              <a:ext uri="{FF2B5EF4-FFF2-40B4-BE49-F238E27FC236}">
                <a16:creationId xmlns:a16="http://schemas.microsoft.com/office/drawing/2014/main" id="{0447F2FA-3653-4140-BB03-FD2FF29459D0}"/>
              </a:ext>
            </a:extLst>
          </p:cNvPr>
          <p:cNvPicPr>
            <a:picLocks noChangeAspect="1"/>
          </p:cNvPicPr>
          <p:nvPr/>
        </p:nvPicPr>
        <p:blipFill rotWithShape="1">
          <a:blip r:embed="rId4"/>
          <a:srcRect t="3062" b="28812"/>
          <a:stretch/>
        </p:blipFill>
        <p:spPr>
          <a:xfrm>
            <a:off x="8297993" y="1757695"/>
            <a:ext cx="2577829" cy="2926956"/>
          </a:xfrm>
          <a:custGeom>
            <a:avLst/>
            <a:gdLst>
              <a:gd name="connsiteX0" fmla="*/ 1114351 w 2577829"/>
              <a:gd name="connsiteY0" fmla="*/ 0 h 2926956"/>
              <a:gd name="connsiteX1" fmla="*/ 2577829 w 2577829"/>
              <a:gd name="connsiteY1" fmla="*/ 1463478 h 2926956"/>
              <a:gd name="connsiteX2" fmla="*/ 1114351 w 2577829"/>
              <a:gd name="connsiteY2" fmla="*/ 2926956 h 2926956"/>
              <a:gd name="connsiteX3" fmla="*/ 79516 w 2577829"/>
              <a:gd name="connsiteY3" fmla="*/ 2498313 h 2926956"/>
              <a:gd name="connsiteX4" fmla="*/ 0 w 2577829"/>
              <a:gd name="connsiteY4" fmla="*/ 2410824 h 2926956"/>
              <a:gd name="connsiteX5" fmla="*/ 69413 w 2577829"/>
              <a:gd name="connsiteY5" fmla="*/ 2266732 h 2926956"/>
              <a:gd name="connsiteX6" fmla="*/ 262142 w 2577829"/>
              <a:gd name="connsiteY6" fmla="*/ 1312109 h 2926956"/>
              <a:gd name="connsiteX7" fmla="*/ 151883 w 2577829"/>
              <a:gd name="connsiteY7" fmla="*/ 582811 h 2926956"/>
              <a:gd name="connsiteX8" fmla="*/ 91478 w 2577829"/>
              <a:gd name="connsiteY8" fmla="*/ 417771 h 2926956"/>
              <a:gd name="connsiteX9" fmla="*/ 183443 w 2577829"/>
              <a:gd name="connsiteY9" fmla="*/ 334187 h 2926956"/>
              <a:gd name="connsiteX10" fmla="*/ 1114351 w 2577829"/>
              <a:gd name="connsiteY10" fmla="*/ 0 h 292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sp>
        <p:nvSpPr>
          <p:cNvPr id="12" name="Rectangle 11">
            <a:extLst>
              <a:ext uri="{FF2B5EF4-FFF2-40B4-BE49-F238E27FC236}">
                <a16:creationId xmlns:a16="http://schemas.microsoft.com/office/drawing/2014/main" id="{615D28B1-1731-456F-A332-14BED71E5ECF}"/>
              </a:ext>
            </a:extLst>
          </p:cNvPr>
          <p:cNvSpPr/>
          <p:nvPr/>
        </p:nvSpPr>
        <p:spPr>
          <a:xfrm>
            <a:off x="401157" y="4607601"/>
            <a:ext cx="4567653" cy="1077218"/>
          </a:xfrm>
          <a:prstGeom prst="rect">
            <a:avLst/>
          </a:prstGeom>
          <a:noFill/>
        </p:spPr>
        <p:txBody>
          <a:bodyPr wrap="squar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rPr>
              <a:t>Barbara Kelley</a:t>
            </a:r>
          </a:p>
          <a:p>
            <a:pPr algn="ctr"/>
            <a:r>
              <a:rPr lang="en-US" sz="2400" dirty="0">
                <a:ln w="0"/>
                <a:solidFill>
                  <a:schemeClr val="tx2"/>
                </a:solidFill>
                <a:effectLst>
                  <a:outerShdw blurRad="38100" dist="19050" dir="2700000" algn="tl" rotWithShape="0">
                    <a:schemeClr val="dk1">
                      <a:alpha val="40000"/>
                    </a:schemeClr>
                  </a:outerShdw>
                </a:effectLst>
              </a:rPr>
              <a:t>barbara@pbiscaltac.org</a:t>
            </a:r>
            <a:endParaRPr lang="en-US" sz="2400" b="0" cap="none" spc="0" dirty="0">
              <a:ln w="0"/>
              <a:solidFill>
                <a:schemeClr val="tx2"/>
              </a:solidFill>
              <a:effectLst>
                <a:outerShdw blurRad="38100" dist="19050" dir="2700000" algn="tl" rotWithShape="0">
                  <a:schemeClr val="dk1">
                    <a:alpha val="40000"/>
                  </a:schemeClr>
                </a:outerShdw>
              </a:effectLst>
            </a:endParaRPr>
          </a:p>
        </p:txBody>
      </p:sp>
      <p:sp>
        <p:nvSpPr>
          <p:cNvPr id="22" name="Rectangle 21">
            <a:extLst>
              <a:ext uri="{FF2B5EF4-FFF2-40B4-BE49-F238E27FC236}">
                <a16:creationId xmlns:a16="http://schemas.microsoft.com/office/drawing/2014/main" id="{A5B325EC-D5FA-4BCC-8B22-B323CF052B78}"/>
              </a:ext>
            </a:extLst>
          </p:cNvPr>
          <p:cNvSpPr/>
          <p:nvPr/>
        </p:nvSpPr>
        <p:spPr>
          <a:xfrm>
            <a:off x="7922835" y="4593218"/>
            <a:ext cx="3633286" cy="1692771"/>
          </a:xfrm>
          <a:prstGeom prst="rect">
            <a:avLst/>
          </a:prstGeom>
          <a:noFill/>
        </p:spPr>
        <p:txBody>
          <a:bodyPr wrap="square" lIns="91440" tIns="45720" rIns="91440" bIns="45720">
            <a:spAutoFit/>
          </a:bodyPr>
          <a:lstStyle/>
          <a:p>
            <a:pPr algn="ctr"/>
            <a:r>
              <a:rPr lang="en-US" sz="4000" b="0" cap="none" spc="0" dirty="0">
                <a:ln w="0"/>
                <a:solidFill>
                  <a:schemeClr val="bg1"/>
                </a:solidFill>
                <a:effectLst>
                  <a:outerShdw blurRad="38100" dist="19050" dir="2700000" algn="tl" rotWithShape="0">
                    <a:schemeClr val="dk1">
                      <a:alpha val="40000"/>
                    </a:schemeClr>
                  </a:outerShdw>
                </a:effectLst>
              </a:rPr>
              <a:t>Cristy Clouse</a:t>
            </a:r>
          </a:p>
          <a:p>
            <a:pPr algn="ctr"/>
            <a:r>
              <a:rPr lang="en-US" sz="2400" dirty="0">
                <a:ln w="0"/>
                <a:solidFill>
                  <a:schemeClr val="bg1"/>
                </a:solidFill>
                <a:effectLst>
                  <a:outerShdw blurRad="38100" dist="19050" dir="2700000" algn="tl" rotWithShape="0">
                    <a:schemeClr val="dk1">
                      <a:alpha val="40000"/>
                    </a:schemeClr>
                  </a:outerShdw>
                </a:effectLst>
              </a:rPr>
              <a:t>cristy@pbiscaltac.org</a:t>
            </a:r>
          </a:p>
          <a:p>
            <a:pPr algn="ctr"/>
            <a:endParaRPr lang="en-US" sz="4000" b="0" cap="none" spc="0" dirty="0">
              <a:ln w="0"/>
              <a:solidFill>
                <a:schemeClr val="bg1"/>
              </a:solidFill>
              <a:effectLst>
                <a:outerShdw blurRad="38100" dist="19050" dir="2700000" algn="tl" rotWithShape="0">
                  <a:schemeClr val="dk1">
                    <a:alpha val="40000"/>
                  </a:schemeClr>
                </a:outerShdw>
              </a:effectLst>
            </a:endParaRPr>
          </a:p>
        </p:txBody>
      </p:sp>
      <p:pic>
        <p:nvPicPr>
          <p:cNvPr id="11" name="Picture 10">
            <a:extLst>
              <a:ext uri="{FF2B5EF4-FFF2-40B4-BE49-F238E27FC236}">
                <a16:creationId xmlns:a16="http://schemas.microsoft.com/office/drawing/2014/main" id="{A7B3084A-AB8F-48B0-ACD2-FB40C986749D}"/>
              </a:ext>
            </a:extLst>
          </p:cNvPr>
          <p:cNvPicPr>
            <a:picLocks noChangeAspect="1"/>
          </p:cNvPicPr>
          <p:nvPr/>
        </p:nvPicPr>
        <p:blipFill>
          <a:blip r:embed="rId5"/>
          <a:stretch>
            <a:fillRect/>
          </a:stretch>
        </p:blipFill>
        <p:spPr>
          <a:xfrm>
            <a:off x="3719562" y="908304"/>
            <a:ext cx="4799712" cy="433013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4" name="Picture 13">
            <a:extLst>
              <a:ext uri="{FF2B5EF4-FFF2-40B4-BE49-F238E27FC236}">
                <a16:creationId xmlns:a16="http://schemas.microsoft.com/office/drawing/2014/main" id="{66979790-B7D4-4C11-8804-74D61B23FF50}"/>
              </a:ext>
            </a:extLst>
          </p:cNvPr>
          <p:cNvPicPr>
            <a:picLocks noChangeAspect="1"/>
          </p:cNvPicPr>
          <p:nvPr/>
        </p:nvPicPr>
        <p:blipFill>
          <a:blip r:embed="rId6"/>
          <a:stretch>
            <a:fillRect/>
          </a:stretch>
        </p:blipFill>
        <p:spPr>
          <a:xfrm>
            <a:off x="4440951" y="5701321"/>
            <a:ext cx="3681413" cy="814388"/>
          </a:xfrm>
          <a:prstGeom prst="rect">
            <a:avLst/>
          </a:prstGeom>
        </p:spPr>
      </p:pic>
      <p:sp>
        <p:nvSpPr>
          <p:cNvPr id="3" name="Oval 2">
            <a:extLst>
              <a:ext uri="{FF2B5EF4-FFF2-40B4-BE49-F238E27FC236}">
                <a16:creationId xmlns:a16="http://schemas.microsoft.com/office/drawing/2014/main" id="{A718E30C-2CAD-4F54-9992-F7DB4B0C8513}"/>
              </a:ext>
            </a:extLst>
          </p:cNvPr>
          <p:cNvSpPr/>
          <p:nvPr/>
        </p:nvSpPr>
        <p:spPr>
          <a:xfrm>
            <a:off x="3795252" y="1010559"/>
            <a:ext cx="4601496" cy="412562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218" name="Picture 2" descr="Image result for red thank you gif">
            <a:extLst>
              <a:ext uri="{FF2B5EF4-FFF2-40B4-BE49-F238E27FC236}">
                <a16:creationId xmlns:a16="http://schemas.microsoft.com/office/drawing/2014/main" id="{DC5C4682-7831-4E01-B8EF-D21AEE9B76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9618" y="1391942"/>
            <a:ext cx="2652813" cy="32927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C8BE2C8-51FD-4174-9F66-F03A9F98D9C6}"/>
              </a:ext>
            </a:extLst>
          </p:cNvPr>
          <p:cNvSpPr/>
          <p:nvPr/>
        </p:nvSpPr>
        <p:spPr>
          <a:xfrm>
            <a:off x="4014137" y="6488668"/>
            <a:ext cx="2452916" cy="369332"/>
          </a:xfrm>
          <a:prstGeom prst="rect">
            <a:avLst/>
          </a:prstGeom>
        </p:spPr>
        <p:txBody>
          <a:bodyPr wrap="none">
            <a:spAutoFit/>
          </a:bodyPr>
          <a:lstStyle/>
          <a:p>
            <a:pPr algn="ctr"/>
            <a:r>
              <a:rPr lang="en-US" dirty="0">
                <a:ln w="0"/>
                <a:solidFill>
                  <a:schemeClr val="tx2"/>
                </a:solidFill>
                <a:effectLst>
                  <a:outerShdw blurRad="38100" dist="19050" dir="2700000" algn="tl" rotWithShape="0">
                    <a:schemeClr val="dk1">
                      <a:alpha val="40000"/>
                    </a:schemeClr>
                  </a:outerShdw>
                </a:effectLst>
              </a:rPr>
              <a:t>www.pbiscaltac.org</a:t>
            </a:r>
          </a:p>
        </p:txBody>
      </p:sp>
    </p:spTree>
    <p:extLst>
      <p:ext uri="{BB962C8B-B14F-4D97-AF65-F5344CB8AC3E}">
        <p14:creationId xmlns:p14="http://schemas.microsoft.com/office/powerpoint/2010/main" val="238170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66D79-80A3-48E6-9F26-114675EB5038}"/>
              </a:ext>
            </a:extLst>
          </p:cNvPr>
          <p:cNvSpPr>
            <a:spLocks noGrp="1"/>
          </p:cNvSpPr>
          <p:nvPr>
            <p:ph type="title" idx="4294967295"/>
          </p:nvPr>
        </p:nvSpPr>
        <p:spPr>
          <a:xfrm rot="16200000">
            <a:off x="-2490412" y="2749097"/>
            <a:ext cx="7359650" cy="1600200"/>
          </a:xfrm>
        </p:spPr>
        <p:txBody>
          <a:bodyPr>
            <a:normAutofit fontScale="90000"/>
          </a:bodyPr>
          <a:lstStyle/>
          <a:p>
            <a:pPr algn="ctr"/>
            <a:r>
              <a:rPr lang="en-US" sz="8000" b="1" spc="50" dirty="0">
                <a:ln w="0"/>
                <a:solidFill>
                  <a:schemeClr val="tx2"/>
                </a:solidFill>
                <a:effectLst>
                  <a:innerShdw blurRad="63500" dist="50800" dir="13500000">
                    <a:srgbClr val="000000">
                      <a:alpha val="50000"/>
                    </a:srgbClr>
                  </a:innerShdw>
                </a:effectLst>
              </a:rPr>
              <a:t>Continuum of </a:t>
            </a:r>
            <a:br>
              <a:rPr lang="en-US" sz="8000" b="1" spc="50" dirty="0">
                <a:ln w="0"/>
                <a:solidFill>
                  <a:schemeClr val="tx2"/>
                </a:solidFill>
                <a:effectLst>
                  <a:innerShdw blurRad="63500" dist="50800" dir="13500000">
                    <a:srgbClr val="000000">
                      <a:alpha val="50000"/>
                    </a:srgbClr>
                  </a:innerShdw>
                </a:effectLst>
              </a:rPr>
            </a:br>
            <a:r>
              <a:rPr lang="en-US" sz="8000" b="1" spc="50" dirty="0">
                <a:ln w="0"/>
                <a:solidFill>
                  <a:schemeClr val="tx2"/>
                </a:solidFill>
                <a:effectLst>
                  <a:innerShdw blurRad="63500" dist="50800" dir="13500000">
                    <a:srgbClr val="000000">
                      <a:alpha val="50000"/>
                    </a:srgbClr>
                  </a:innerShdw>
                </a:effectLst>
              </a:rPr>
              <a:t>T3 Supports</a:t>
            </a:r>
          </a:p>
        </p:txBody>
      </p:sp>
      <p:graphicFrame>
        <p:nvGraphicFramePr>
          <p:cNvPr id="3" name="Diagram 2">
            <a:extLst>
              <a:ext uri="{FF2B5EF4-FFF2-40B4-BE49-F238E27FC236}">
                <a16:creationId xmlns:a16="http://schemas.microsoft.com/office/drawing/2014/main" id="{E5338786-BF0A-49BE-9A5F-77312397BB95}"/>
              </a:ext>
            </a:extLst>
          </p:cNvPr>
          <p:cNvGraphicFramePr/>
          <p:nvPr/>
        </p:nvGraphicFramePr>
        <p:xfrm>
          <a:off x="1532436" y="128587"/>
          <a:ext cx="11306175" cy="8848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Content Placeholder 17" descr="A close up of a logo&#10;&#10;Description generated with high confidence">
            <a:extLst>
              <a:ext uri="{FF2B5EF4-FFF2-40B4-BE49-F238E27FC236}">
                <a16:creationId xmlns:a16="http://schemas.microsoft.com/office/drawing/2014/main" id="{D5890B86-AE6F-4CEE-BE6B-D2113433970B}"/>
              </a:ext>
            </a:extLst>
          </p:cNvPr>
          <p:cNvPicPr>
            <a:picLocks noGrp="1" noChangeAspect="1"/>
          </p:cNvPicPr>
          <p:nvPr>
            <p:ph idx="4294967295"/>
          </p:nvPr>
        </p:nvPicPr>
        <p:blipFill>
          <a:blip r:embed="rId8"/>
          <a:stretch>
            <a:fillRect/>
          </a:stretch>
        </p:blipFill>
        <p:spPr>
          <a:xfrm>
            <a:off x="9545803" y="4080332"/>
            <a:ext cx="2227522" cy="1985490"/>
          </a:xfrm>
          <a:ln>
            <a:solidFill>
              <a:schemeClr val="tx1"/>
            </a:solidFill>
          </a:ln>
        </p:spPr>
      </p:pic>
      <p:pic>
        <p:nvPicPr>
          <p:cNvPr id="12" name="Picture 2" descr="Image result for simple">
            <a:extLst>
              <a:ext uri="{FF2B5EF4-FFF2-40B4-BE49-F238E27FC236}">
                <a16:creationId xmlns:a16="http://schemas.microsoft.com/office/drawing/2014/main" id="{5729AEDB-FEC2-4C54-A5E1-216A9339217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1367" y="5504506"/>
            <a:ext cx="2075472" cy="15664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 up of text on a white background&#10;&#10;Description automatically generated">
            <a:extLst>
              <a:ext uri="{FF2B5EF4-FFF2-40B4-BE49-F238E27FC236}">
                <a16:creationId xmlns:a16="http://schemas.microsoft.com/office/drawing/2014/main" id="{0EAD5981-734D-4801-A2B0-4EA1F9D5CB32}"/>
              </a:ext>
            </a:extLst>
          </p:cNvPr>
          <p:cNvPicPr>
            <a:picLocks noChangeAspect="1"/>
          </p:cNvPicPr>
          <p:nvPr/>
        </p:nvPicPr>
        <p:blipFill>
          <a:blip r:embed="rId10"/>
          <a:stretch>
            <a:fillRect/>
          </a:stretch>
        </p:blipFill>
        <p:spPr>
          <a:xfrm>
            <a:off x="6366209" y="4740643"/>
            <a:ext cx="1990384" cy="2738747"/>
          </a:xfrm>
          <a:prstGeom prst="rect">
            <a:avLst/>
          </a:prstGeom>
        </p:spPr>
      </p:pic>
    </p:spTree>
    <p:extLst>
      <p:ext uri="{BB962C8B-B14F-4D97-AF65-F5344CB8AC3E}">
        <p14:creationId xmlns:p14="http://schemas.microsoft.com/office/powerpoint/2010/main" val="126078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7EB052C-7457-404B-A2D8-E81C42DC4183}"/>
              </a:ext>
            </a:extLst>
          </p:cNvPr>
          <p:cNvSpPr>
            <a:spLocks noGrp="1"/>
          </p:cNvSpPr>
          <p:nvPr>
            <p:ph idx="10"/>
          </p:nvPr>
        </p:nvSpPr>
        <p:spPr>
          <a:xfrm>
            <a:off x="781051" y="2011247"/>
            <a:ext cx="6215682" cy="2457572"/>
          </a:xfrm>
        </p:spPr>
        <p:txBody>
          <a:bodyPr>
            <a:noAutofit/>
          </a:bodyPr>
          <a:lstStyle/>
          <a:p>
            <a:pPr marL="0" indent="0">
              <a:buNone/>
            </a:pPr>
            <a:r>
              <a:rPr lang="en-US" sz="6600" dirty="0">
                <a:solidFill>
                  <a:schemeClr val="tx2"/>
                </a:solidFill>
              </a:rPr>
              <a:t>Tier 3 is equal to special education eligibility!</a:t>
            </a:r>
          </a:p>
        </p:txBody>
      </p:sp>
      <p:sp>
        <p:nvSpPr>
          <p:cNvPr id="3" name="Title 2">
            <a:extLst>
              <a:ext uri="{FF2B5EF4-FFF2-40B4-BE49-F238E27FC236}">
                <a16:creationId xmlns:a16="http://schemas.microsoft.com/office/drawing/2014/main" id="{C214418E-F01F-4405-9338-017C7AAC81B5}"/>
              </a:ext>
            </a:extLst>
          </p:cNvPr>
          <p:cNvSpPr>
            <a:spLocks noGrp="1"/>
          </p:cNvSpPr>
          <p:nvPr>
            <p:ph type="title"/>
          </p:nvPr>
        </p:nvSpPr>
        <p:spPr>
          <a:xfrm>
            <a:off x="781051" y="242595"/>
            <a:ext cx="9601200" cy="1036850"/>
          </a:xfrm>
        </p:spPr>
        <p:txBody>
          <a:bodyPr>
            <a:noAutofit/>
          </a:bodyPr>
          <a:lstStyle/>
          <a:p>
            <a:r>
              <a:rPr lang="en-US" sz="8800" dirty="0"/>
              <a:t>Myth #1</a:t>
            </a:r>
          </a:p>
        </p:txBody>
      </p:sp>
      <p:sp>
        <p:nvSpPr>
          <p:cNvPr id="4" name="Slide Number Placeholder 3">
            <a:extLst>
              <a:ext uri="{FF2B5EF4-FFF2-40B4-BE49-F238E27FC236}">
                <a16:creationId xmlns:a16="http://schemas.microsoft.com/office/drawing/2014/main" id="{9D48D4AE-6216-4DD4-AB8F-44A05F0AE614}"/>
              </a:ext>
            </a:extLst>
          </p:cNvPr>
          <p:cNvSpPr>
            <a:spLocks noGrp="1"/>
          </p:cNvSpPr>
          <p:nvPr>
            <p:ph type="sldNum" sz="quarter" idx="11"/>
          </p:nvPr>
        </p:nvSpPr>
        <p:spPr/>
        <p:txBody>
          <a:bodyPr/>
          <a:lstStyle/>
          <a:p>
            <a:pPr>
              <a:defRPr/>
            </a:pPr>
            <a:fld id="{F3477EC8-074D-41C4-94AE-E9EA7CEEA348}" type="slidenum">
              <a:rPr lang="en-US" sz="1000">
                <a:solidFill>
                  <a:srgbClr val="FFFFFF">
                    <a:lumMod val="75000"/>
                  </a:srgbClr>
                </a:solidFill>
                <a:latin typeface="Arial"/>
                <a:ea typeface="ＭＳ Ｐゴシック" charset="-128"/>
              </a:rPr>
              <a:pPr>
                <a:defRPr/>
              </a:pPr>
              <a:t>5</a:t>
            </a:fld>
            <a:endParaRPr lang="en-US" sz="1000" dirty="0">
              <a:solidFill>
                <a:srgbClr val="FFFFFF">
                  <a:lumMod val="75000"/>
                </a:srgbClr>
              </a:solidFill>
              <a:latin typeface="Arial"/>
              <a:ea typeface="ＭＳ Ｐゴシック" charset="-128"/>
            </a:endParaRPr>
          </a:p>
        </p:txBody>
      </p:sp>
      <p:pic>
        <p:nvPicPr>
          <p:cNvPr id="2050" name="Picture 2" descr="Related image">
            <a:extLst>
              <a:ext uri="{FF2B5EF4-FFF2-40B4-BE49-F238E27FC236}">
                <a16:creationId xmlns:a16="http://schemas.microsoft.com/office/drawing/2014/main" id="{EF8A63F0-7CAA-46D7-BA01-97FDAF6771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97560">
            <a:off x="6716399" y="1849185"/>
            <a:ext cx="5426770" cy="3560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33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2142" y="233837"/>
            <a:ext cx="9601200" cy="1036850"/>
          </a:xfrm>
          <a:prstGeom prst="rect">
            <a:avLst/>
          </a:prstGeom>
        </p:spPr>
        <p:txBody>
          <a:bodyPr anchor="b">
            <a:noAutofit/>
          </a:bodyPr>
          <a:lstStyle/>
          <a:p>
            <a:r>
              <a:rPr lang="en-US" sz="8800" dirty="0"/>
              <a:t>Consideration</a:t>
            </a:r>
          </a:p>
        </p:txBody>
      </p:sp>
      <p:sp>
        <p:nvSpPr>
          <p:cNvPr id="4" name="Slide Number Placeholder 3" hidden="1"/>
          <p:cNvSpPr>
            <a:spLocks noGrp="1"/>
          </p:cNvSpPr>
          <p:nvPr>
            <p:ph type="sldNum" sz="quarter" idx="4294967295"/>
          </p:nvPr>
        </p:nvSpPr>
        <p:spPr>
          <a:xfrm>
            <a:off x="11673508" y="6507316"/>
            <a:ext cx="209459" cy="153888"/>
          </a:xfrm>
        </p:spPr>
        <p:txBody>
          <a:bodyPr/>
          <a:lstStyle/>
          <a:p>
            <a:pPr algn="r">
              <a:spcAft>
                <a:spcPts val="600"/>
              </a:spcAft>
            </a:pPr>
            <a:fld id="{F3477EC8-074D-41C4-94AE-E9EA7CEEA348}" type="slidenum">
              <a:rPr lang="en-US" smtClean="0">
                <a:solidFill>
                  <a:srgbClr val="FFFFFF">
                    <a:lumMod val="75000"/>
                  </a:srgbClr>
                </a:solidFill>
              </a:rPr>
              <a:pPr algn="r">
                <a:spcAft>
                  <a:spcPts val="600"/>
                </a:spcAft>
              </a:pPr>
              <a:t>6</a:t>
            </a:fld>
            <a:endParaRPr lang="en-US">
              <a:solidFill>
                <a:srgbClr val="FFFFFF">
                  <a:lumMod val="75000"/>
                </a:srgbClr>
              </a:solidFill>
            </a:endParaRPr>
          </a:p>
        </p:txBody>
      </p:sp>
      <p:graphicFrame>
        <p:nvGraphicFramePr>
          <p:cNvPr id="6" name="Content Placeholder 1">
            <a:extLst>
              <a:ext uri="{FF2B5EF4-FFF2-40B4-BE49-F238E27FC236}">
                <a16:creationId xmlns:a16="http://schemas.microsoft.com/office/drawing/2014/main" id="{3003C4B6-0161-4BD1-8F7F-9381E4557A3A}"/>
              </a:ext>
            </a:extLst>
          </p:cNvPr>
          <p:cNvGraphicFramePr>
            <a:graphicFrameLocks noGrp="1"/>
          </p:cNvGraphicFramePr>
          <p:nvPr>
            <p:ph idx="10"/>
          </p:nvPr>
        </p:nvGraphicFramePr>
        <p:xfrm>
          <a:off x="5390535" y="1270687"/>
          <a:ext cx="6617109" cy="5404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descr="Image result for Considerations">
            <a:extLst>
              <a:ext uri="{FF2B5EF4-FFF2-40B4-BE49-F238E27FC236}">
                <a16:creationId xmlns:a16="http://schemas.microsoft.com/office/drawing/2014/main" id="{DC1740F6-30CE-4114-A45B-789ED7F3883E}"/>
              </a:ext>
            </a:extLst>
          </p:cNvPr>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597310" y="1755884"/>
            <a:ext cx="4872421" cy="5043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899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5">
            <a:extLst>
              <a:ext uri="{FF2B5EF4-FFF2-40B4-BE49-F238E27FC236}">
                <a16:creationId xmlns:a16="http://schemas.microsoft.com/office/drawing/2014/main" id="{146F5B5F-87ED-48D8-B69E-178FF204B083}"/>
              </a:ext>
            </a:extLst>
          </p:cNvPr>
          <p:cNvPicPr>
            <a:picLocks noChangeAspect="1"/>
          </p:cNvPicPr>
          <p:nvPr/>
        </p:nvPicPr>
        <p:blipFill>
          <a:blip r:embed="rId3"/>
          <a:srcRect l="10278" r="10278"/>
          <a:stretch>
            <a:fillRect/>
          </a:stretch>
        </p:blipFill>
        <p:spPr>
          <a:xfrm rot="10800000">
            <a:off x="2209798" y="-1019091"/>
            <a:ext cx="7732919" cy="8896177"/>
          </a:xfrm>
          <a:prstGeom prst="rect">
            <a:avLst/>
          </a:prstGeom>
        </p:spPr>
      </p:pic>
      <p:sp>
        <p:nvSpPr>
          <p:cNvPr id="6" name="Rectangle 5"/>
          <p:cNvSpPr/>
          <p:nvPr/>
        </p:nvSpPr>
        <p:spPr>
          <a:xfrm>
            <a:off x="2209800" y="76200"/>
            <a:ext cx="7732920" cy="685800"/>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solidFill>
              </a:rPr>
              <a:t>General Education &amp; Special Education</a:t>
            </a:r>
          </a:p>
        </p:txBody>
      </p:sp>
      <p:sp>
        <p:nvSpPr>
          <p:cNvPr id="8" name="Rectangle 7"/>
          <p:cNvSpPr/>
          <p:nvPr/>
        </p:nvSpPr>
        <p:spPr>
          <a:xfrm>
            <a:off x="2417281" y="962057"/>
            <a:ext cx="7315200" cy="838200"/>
          </a:xfrm>
          <a:prstGeom prst="rect">
            <a:avLst/>
          </a:prstGeom>
          <a:solidFill>
            <a:srgbClr val="E2FED2"/>
          </a:solidFill>
          <a:ln>
            <a:solidFill>
              <a:srgbClr val="1D2A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b="1" dirty="0">
                <a:solidFill>
                  <a:schemeClr val="tx2"/>
                </a:solidFill>
                <a:ea typeface="ＭＳ Ｐゴシック" pitchFamily="34" charset="-128"/>
              </a:rPr>
              <a:t>Tier 1/Universal for Social/Emotional/Behavioral</a:t>
            </a:r>
            <a:r>
              <a:rPr lang="en-US" dirty="0">
                <a:solidFill>
                  <a:schemeClr val="tx2"/>
                </a:solidFill>
                <a:ea typeface="ＭＳ Ｐゴシック" pitchFamily="34" charset="-128"/>
              </a:rPr>
              <a:t> </a:t>
            </a:r>
            <a:br>
              <a:rPr lang="en-US" dirty="0">
                <a:solidFill>
                  <a:schemeClr val="tx2"/>
                </a:solidFill>
                <a:ea typeface="ＭＳ Ｐゴシック" pitchFamily="34" charset="-128"/>
              </a:rPr>
            </a:br>
            <a:r>
              <a:rPr lang="en-US" i="1" dirty="0">
                <a:solidFill>
                  <a:schemeClr val="tx2"/>
                </a:solidFill>
                <a:ea typeface="ＭＳ Ｐゴシック" pitchFamily="34" charset="-128"/>
              </a:rPr>
              <a:t>School-Wide Assessment / School-Wide Prevention Systems</a:t>
            </a:r>
            <a:endParaRPr lang="en-US" dirty="0">
              <a:solidFill>
                <a:schemeClr val="tx2"/>
              </a:solidFill>
              <a:ea typeface="ＭＳ Ｐゴシック" pitchFamily="34" charset="-128"/>
            </a:endParaRPr>
          </a:p>
        </p:txBody>
      </p:sp>
      <p:cxnSp>
        <p:nvCxnSpPr>
          <p:cNvPr id="12" name="Straight Arrow Connector 11"/>
          <p:cNvCxnSpPr/>
          <p:nvPr/>
        </p:nvCxnSpPr>
        <p:spPr>
          <a:xfrm>
            <a:off x="6093863" y="661219"/>
            <a:ext cx="0" cy="304800"/>
          </a:xfrm>
          <a:prstGeom prst="straightConnector1">
            <a:avLst/>
          </a:prstGeom>
          <a:ln w="28575">
            <a:solidFill>
              <a:srgbClr val="1D2A53"/>
            </a:solidFill>
            <a:tailEnd type="arrow"/>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a:off x="6072380" y="1723956"/>
            <a:ext cx="0" cy="304800"/>
          </a:xfrm>
          <a:prstGeom prst="straightConnector1">
            <a:avLst/>
          </a:prstGeom>
          <a:ln w="28575">
            <a:solidFill>
              <a:srgbClr val="1D2A53"/>
            </a:solidFill>
            <a:tailEnd type="arrow"/>
          </a:ln>
        </p:spPr>
        <p:style>
          <a:lnRef idx="1">
            <a:schemeClr val="dk1"/>
          </a:lnRef>
          <a:fillRef idx="0">
            <a:schemeClr val="dk1"/>
          </a:fillRef>
          <a:effectRef idx="0">
            <a:schemeClr val="dk1"/>
          </a:effectRef>
          <a:fontRef idx="minor">
            <a:schemeClr val="tx1"/>
          </a:fontRef>
        </p:style>
      </p:cxnSp>
      <p:sp>
        <p:nvSpPr>
          <p:cNvPr id="14" name="Rectangle 13"/>
          <p:cNvSpPr/>
          <p:nvPr/>
        </p:nvSpPr>
        <p:spPr>
          <a:xfrm>
            <a:off x="3009738" y="2030177"/>
            <a:ext cx="6259064" cy="685800"/>
          </a:xfrm>
          <a:prstGeom prst="rect">
            <a:avLst/>
          </a:prstGeom>
          <a:solidFill>
            <a:srgbClr val="FFFF00"/>
          </a:solidFill>
          <a:ln>
            <a:solidFill>
              <a:srgbClr val="1D2A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Check-In-Check-Out </a:t>
            </a:r>
            <a:br>
              <a:rPr lang="en-US" dirty="0">
                <a:solidFill>
                  <a:schemeClr val="tx2"/>
                </a:solidFill>
              </a:rPr>
            </a:br>
            <a:r>
              <a:rPr lang="en-US" sz="1200" dirty="0">
                <a:solidFill>
                  <a:schemeClr val="tx2"/>
                </a:solidFill>
              </a:rPr>
              <a:t>(provides explicit instruction, feedback, structure, reinforcing of tier 1 core)</a:t>
            </a:r>
          </a:p>
        </p:txBody>
      </p:sp>
      <p:cxnSp>
        <p:nvCxnSpPr>
          <p:cNvPr id="15" name="Straight Arrow Connector 14"/>
          <p:cNvCxnSpPr/>
          <p:nvPr/>
        </p:nvCxnSpPr>
        <p:spPr>
          <a:xfrm>
            <a:off x="6093863" y="3090725"/>
            <a:ext cx="0" cy="381000"/>
          </a:xfrm>
          <a:prstGeom prst="straightConnector1">
            <a:avLst/>
          </a:prstGeom>
          <a:ln w="28575">
            <a:solidFill>
              <a:schemeClr val="tx2"/>
            </a:solidFill>
            <a:prstDash val="sysDash"/>
            <a:tailEnd type="arrow"/>
          </a:ln>
        </p:spPr>
        <p:style>
          <a:lnRef idx="1">
            <a:schemeClr val="dk1"/>
          </a:lnRef>
          <a:fillRef idx="0">
            <a:schemeClr val="dk1"/>
          </a:fillRef>
          <a:effectRef idx="0">
            <a:schemeClr val="dk1"/>
          </a:effectRef>
          <a:fontRef idx="minor">
            <a:schemeClr val="tx1"/>
          </a:fontRef>
        </p:style>
      </p:cxnSp>
      <p:sp>
        <p:nvSpPr>
          <p:cNvPr id="16" name="Rectangle 15"/>
          <p:cNvSpPr/>
          <p:nvPr/>
        </p:nvSpPr>
        <p:spPr>
          <a:xfrm>
            <a:off x="2119134" y="3508642"/>
            <a:ext cx="2195723" cy="685800"/>
          </a:xfrm>
          <a:prstGeom prst="rect">
            <a:avLst/>
          </a:prstGeom>
          <a:solidFill>
            <a:srgbClr val="FFFF00"/>
          </a:solidFill>
          <a:ln>
            <a:solidFill>
              <a:srgbClr val="1D2A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Modified CICO</a:t>
            </a:r>
          </a:p>
        </p:txBody>
      </p:sp>
      <p:sp>
        <p:nvSpPr>
          <p:cNvPr id="17" name="Rectangle 16"/>
          <p:cNvSpPr/>
          <p:nvPr/>
        </p:nvSpPr>
        <p:spPr>
          <a:xfrm>
            <a:off x="4792676" y="3470813"/>
            <a:ext cx="2476500" cy="685800"/>
          </a:xfrm>
          <a:prstGeom prst="rect">
            <a:avLst/>
          </a:prstGeom>
          <a:solidFill>
            <a:srgbClr val="FFFF00"/>
          </a:solidFill>
          <a:ln>
            <a:solidFill>
              <a:srgbClr val="1D2A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Social Academic Instructional Groups</a:t>
            </a:r>
          </a:p>
        </p:txBody>
      </p:sp>
      <p:sp>
        <p:nvSpPr>
          <p:cNvPr id="18" name="Rectangle 17"/>
          <p:cNvSpPr/>
          <p:nvPr/>
        </p:nvSpPr>
        <p:spPr>
          <a:xfrm>
            <a:off x="7746994" y="3480678"/>
            <a:ext cx="2195720" cy="685800"/>
          </a:xfrm>
          <a:prstGeom prst="rect">
            <a:avLst/>
          </a:prstGeom>
          <a:solidFill>
            <a:srgbClr val="FFFF00"/>
          </a:solidFill>
          <a:ln>
            <a:solidFill>
              <a:srgbClr val="1D2A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Othe</a:t>
            </a:r>
            <a:r>
              <a:rPr lang="en-US" b="1" dirty="0">
                <a:solidFill>
                  <a:srgbClr val="1D2A53"/>
                </a:solidFill>
              </a:rPr>
              <a:t>r</a:t>
            </a:r>
          </a:p>
        </p:txBody>
      </p:sp>
      <p:cxnSp>
        <p:nvCxnSpPr>
          <p:cNvPr id="19" name="Straight Arrow Connector 18"/>
          <p:cNvCxnSpPr/>
          <p:nvPr/>
        </p:nvCxnSpPr>
        <p:spPr>
          <a:xfrm>
            <a:off x="6105064" y="4092167"/>
            <a:ext cx="0" cy="304800"/>
          </a:xfrm>
          <a:prstGeom prst="straightConnector1">
            <a:avLst/>
          </a:prstGeom>
          <a:ln w="28575">
            <a:solidFill>
              <a:srgbClr val="1D2A53"/>
            </a:solidFill>
            <a:tailEnd type="arrow"/>
          </a:ln>
        </p:spPr>
        <p:style>
          <a:lnRef idx="1">
            <a:schemeClr val="dk1"/>
          </a:lnRef>
          <a:fillRef idx="0">
            <a:schemeClr val="dk1"/>
          </a:fillRef>
          <a:effectRef idx="0">
            <a:schemeClr val="dk1"/>
          </a:effectRef>
          <a:fontRef idx="minor">
            <a:schemeClr val="tx1"/>
          </a:fontRef>
        </p:style>
      </p:cxnSp>
      <p:sp>
        <p:nvSpPr>
          <p:cNvPr id="20" name="Rectangle 19"/>
          <p:cNvSpPr/>
          <p:nvPr/>
        </p:nvSpPr>
        <p:spPr>
          <a:xfrm>
            <a:off x="4159169" y="4395863"/>
            <a:ext cx="3843029" cy="960582"/>
          </a:xfrm>
          <a:prstGeom prst="rect">
            <a:avLst/>
          </a:prstGeom>
          <a:solidFill>
            <a:srgbClr val="FAA306"/>
          </a:solidFill>
          <a:ln>
            <a:solidFill>
              <a:srgbClr val="1D2A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Efficient/Simple</a:t>
            </a:r>
          </a:p>
          <a:p>
            <a:pPr algn="ctr"/>
            <a:r>
              <a:rPr lang="en-US" b="1" dirty="0">
                <a:solidFill>
                  <a:schemeClr val="tx2"/>
                </a:solidFill>
              </a:rPr>
              <a:t> Function-Based Problem Solving</a:t>
            </a:r>
          </a:p>
        </p:txBody>
      </p:sp>
      <p:cxnSp>
        <p:nvCxnSpPr>
          <p:cNvPr id="21" name="Straight Arrow Connector 20"/>
          <p:cNvCxnSpPr/>
          <p:nvPr/>
        </p:nvCxnSpPr>
        <p:spPr>
          <a:xfrm flipH="1">
            <a:off x="4023991" y="3109316"/>
            <a:ext cx="685800" cy="180881"/>
          </a:xfrm>
          <a:prstGeom prst="straightConnector1">
            <a:avLst/>
          </a:prstGeom>
          <a:ln w="28575">
            <a:solidFill>
              <a:srgbClr val="1D2A53"/>
            </a:solidFill>
            <a:prstDash val="sysDash"/>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a:off x="8002198" y="3122144"/>
            <a:ext cx="665656" cy="155223"/>
          </a:xfrm>
          <a:prstGeom prst="straightConnector1">
            <a:avLst/>
          </a:prstGeom>
          <a:ln w="28575">
            <a:solidFill>
              <a:srgbClr val="1D2A53"/>
            </a:solidFill>
            <a:prstDash val="sysDash"/>
            <a:tailEnd type="arrow"/>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a:off x="3194650" y="4226706"/>
            <a:ext cx="933786" cy="589728"/>
          </a:xfrm>
          <a:prstGeom prst="straightConnector1">
            <a:avLst/>
          </a:prstGeom>
          <a:ln w="28575">
            <a:solidFill>
              <a:srgbClr val="1D2A53"/>
            </a:solidFill>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flipH="1">
            <a:off x="7944023" y="4188482"/>
            <a:ext cx="1006741" cy="569088"/>
          </a:xfrm>
          <a:prstGeom prst="straightConnector1">
            <a:avLst/>
          </a:prstGeom>
          <a:ln w="28575">
            <a:solidFill>
              <a:srgbClr val="1D2A53"/>
            </a:solidFill>
            <a:tailEnd type="arrow"/>
          </a:ln>
        </p:spPr>
        <p:style>
          <a:lnRef idx="1">
            <a:schemeClr val="dk1"/>
          </a:lnRef>
          <a:fillRef idx="0">
            <a:schemeClr val="dk1"/>
          </a:fillRef>
          <a:effectRef idx="0">
            <a:schemeClr val="dk1"/>
          </a:effectRef>
          <a:fontRef idx="minor">
            <a:schemeClr val="tx1"/>
          </a:fontRef>
        </p:style>
      </p:cxnSp>
      <p:cxnSp>
        <p:nvCxnSpPr>
          <p:cNvPr id="37" name="Straight Arrow Connector 36"/>
          <p:cNvCxnSpPr/>
          <p:nvPr/>
        </p:nvCxnSpPr>
        <p:spPr>
          <a:xfrm>
            <a:off x="6083581" y="5356445"/>
            <a:ext cx="0" cy="304800"/>
          </a:xfrm>
          <a:prstGeom prst="straightConnector1">
            <a:avLst/>
          </a:prstGeom>
          <a:ln w="28575">
            <a:solidFill>
              <a:srgbClr val="1D2A53"/>
            </a:solidFill>
            <a:tailEnd type="arrow"/>
          </a:ln>
        </p:spPr>
        <p:style>
          <a:lnRef idx="1">
            <a:schemeClr val="dk1"/>
          </a:lnRef>
          <a:fillRef idx="0">
            <a:schemeClr val="dk1"/>
          </a:fillRef>
          <a:effectRef idx="0">
            <a:schemeClr val="dk1"/>
          </a:effectRef>
          <a:fontRef idx="minor">
            <a:schemeClr val="tx1"/>
          </a:fontRef>
        </p:style>
      </p:cxnSp>
      <p:sp>
        <p:nvSpPr>
          <p:cNvPr id="38" name="Rectangle 37"/>
          <p:cNvSpPr/>
          <p:nvPr/>
        </p:nvSpPr>
        <p:spPr>
          <a:xfrm>
            <a:off x="3661543" y="5676303"/>
            <a:ext cx="4955454" cy="939190"/>
          </a:xfrm>
          <a:prstGeom prst="rect">
            <a:avLst/>
          </a:prstGeom>
          <a:solidFill>
            <a:schemeClr val="accent1"/>
          </a:solidFill>
          <a:ln>
            <a:solidFill>
              <a:srgbClr val="1D2A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Individualized Team Development:</a:t>
            </a:r>
            <a:br>
              <a:rPr lang="en-US" b="1" dirty="0">
                <a:solidFill>
                  <a:schemeClr val="bg1"/>
                </a:solidFill>
              </a:rPr>
            </a:br>
            <a:r>
              <a:rPr lang="en-US" b="1" dirty="0">
                <a:solidFill>
                  <a:schemeClr val="bg1"/>
                </a:solidFill>
              </a:rPr>
              <a:t>Complex Function-Based Problem Solving</a:t>
            </a:r>
            <a:br>
              <a:rPr lang="en-US" b="1" dirty="0">
                <a:solidFill>
                  <a:schemeClr val="bg1"/>
                </a:solidFill>
              </a:rPr>
            </a:br>
            <a:r>
              <a:rPr lang="en-US" b="1" dirty="0">
                <a:solidFill>
                  <a:schemeClr val="bg1"/>
                </a:solidFill>
              </a:rPr>
              <a:t>Person-Centered Planning</a:t>
            </a:r>
          </a:p>
        </p:txBody>
      </p:sp>
      <p:sp>
        <p:nvSpPr>
          <p:cNvPr id="23" name="Rectangle 22"/>
          <p:cNvSpPr/>
          <p:nvPr/>
        </p:nvSpPr>
        <p:spPr>
          <a:xfrm>
            <a:off x="3654388" y="2772945"/>
            <a:ext cx="5229496" cy="294701"/>
          </a:xfrm>
          <a:prstGeom prst="rect">
            <a:avLst/>
          </a:prstGeom>
          <a:solidFill>
            <a:schemeClr val="bg1"/>
          </a:solidFill>
          <a:ln w="38100" cmpd="sng">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1D2A53">
                    <a:lumMod val="75000"/>
                  </a:srgbClr>
                </a:solidFill>
              </a:rPr>
              <a:t>Use </a:t>
            </a:r>
            <a:r>
              <a:rPr lang="en-US" sz="1600" b="1" dirty="0">
                <a:solidFill>
                  <a:srgbClr val="1D2A53">
                    <a:lumMod val="75000"/>
                  </a:srgbClr>
                </a:solidFill>
              </a:rPr>
              <a:t>Function- Based Thinking </a:t>
            </a:r>
            <a:r>
              <a:rPr lang="en-US" sz="1600" dirty="0">
                <a:solidFill>
                  <a:srgbClr val="1D2A53">
                    <a:lumMod val="75000"/>
                  </a:srgbClr>
                </a:solidFill>
              </a:rPr>
              <a:t>to Make Next Choice</a:t>
            </a:r>
          </a:p>
        </p:txBody>
      </p:sp>
      <p:sp>
        <p:nvSpPr>
          <p:cNvPr id="25" name="TextBox 24"/>
          <p:cNvSpPr txBox="1"/>
          <p:nvPr/>
        </p:nvSpPr>
        <p:spPr>
          <a:xfrm>
            <a:off x="7191332" y="3629047"/>
            <a:ext cx="633507" cy="369332"/>
          </a:xfrm>
          <a:prstGeom prst="rect">
            <a:avLst/>
          </a:prstGeom>
          <a:noFill/>
        </p:spPr>
        <p:txBody>
          <a:bodyPr wrap="none" rtlCol="0">
            <a:spAutoFit/>
          </a:bodyPr>
          <a:lstStyle/>
          <a:p>
            <a:r>
              <a:rPr lang="en-US" dirty="0">
                <a:solidFill>
                  <a:srgbClr val="1D2A53"/>
                </a:solidFill>
                <a:latin typeface="Calibri"/>
              </a:rPr>
              <a:t>&amp;/or</a:t>
            </a:r>
          </a:p>
        </p:txBody>
      </p:sp>
      <p:sp>
        <p:nvSpPr>
          <p:cNvPr id="31" name="TextBox 30"/>
          <p:cNvSpPr txBox="1"/>
          <p:nvPr/>
        </p:nvSpPr>
        <p:spPr>
          <a:xfrm>
            <a:off x="4237470" y="3650300"/>
            <a:ext cx="633507" cy="369332"/>
          </a:xfrm>
          <a:prstGeom prst="rect">
            <a:avLst/>
          </a:prstGeom>
          <a:noFill/>
        </p:spPr>
        <p:txBody>
          <a:bodyPr wrap="none" rtlCol="0">
            <a:spAutoFit/>
          </a:bodyPr>
          <a:lstStyle/>
          <a:p>
            <a:r>
              <a:rPr lang="en-US" dirty="0">
                <a:solidFill>
                  <a:srgbClr val="1D2A53"/>
                </a:solidFill>
                <a:latin typeface="Calibri"/>
              </a:rPr>
              <a:t>&amp;/o</a:t>
            </a:r>
            <a:r>
              <a:rPr lang="en-US" dirty="0">
                <a:solidFill>
                  <a:srgbClr val="3A54A5"/>
                </a:solidFill>
                <a:latin typeface="Calibri"/>
              </a:rPr>
              <a:t>r</a:t>
            </a:r>
          </a:p>
        </p:txBody>
      </p:sp>
      <p:pic>
        <p:nvPicPr>
          <p:cNvPr id="3074" name="Picture 2" descr="Image result for red flashing arrow">
            <a:extLst>
              <a:ext uri="{FF2B5EF4-FFF2-40B4-BE49-F238E27FC236}">
                <a16:creationId xmlns:a16="http://schemas.microsoft.com/office/drawing/2014/main" id="{851C788E-FA1B-4F95-84EA-53A11142206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322715">
            <a:off x="495200" y="-62159"/>
            <a:ext cx="2381250"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28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7EB052C-7457-404B-A2D8-E81C42DC4183}"/>
              </a:ext>
            </a:extLst>
          </p:cNvPr>
          <p:cNvSpPr>
            <a:spLocks noGrp="1"/>
          </p:cNvSpPr>
          <p:nvPr>
            <p:ph idx="10"/>
          </p:nvPr>
        </p:nvSpPr>
        <p:spPr>
          <a:xfrm>
            <a:off x="339213" y="1797395"/>
            <a:ext cx="6746010" cy="2287908"/>
          </a:xfrm>
        </p:spPr>
        <p:txBody>
          <a:bodyPr>
            <a:noAutofit/>
          </a:bodyPr>
          <a:lstStyle/>
          <a:p>
            <a:pPr marL="0" indent="0">
              <a:buNone/>
            </a:pPr>
            <a:r>
              <a:rPr lang="en-US" sz="4800" dirty="0">
                <a:solidFill>
                  <a:schemeClr val="tx2"/>
                </a:solidFill>
              </a:rPr>
              <a:t>Tier 3 can only be provided by </a:t>
            </a:r>
            <a:r>
              <a:rPr lang="en-US" sz="4800" b="1" i="1" dirty="0">
                <a:solidFill>
                  <a:schemeClr val="tx2"/>
                </a:solidFill>
              </a:rPr>
              <a:t>specialists</a:t>
            </a:r>
            <a:r>
              <a:rPr lang="en-US" sz="4800" dirty="0">
                <a:solidFill>
                  <a:schemeClr val="tx2"/>
                </a:solidFill>
              </a:rPr>
              <a:t> and is often </a:t>
            </a:r>
            <a:r>
              <a:rPr lang="en-US" sz="4800" b="1" i="1" dirty="0">
                <a:solidFill>
                  <a:schemeClr val="tx2"/>
                </a:solidFill>
              </a:rPr>
              <a:t>providing more of the same </a:t>
            </a:r>
            <a:r>
              <a:rPr lang="en-US" sz="4800" dirty="0">
                <a:solidFill>
                  <a:schemeClr val="tx2"/>
                </a:solidFill>
              </a:rPr>
              <a:t>core intervention but in greater doses.</a:t>
            </a:r>
          </a:p>
        </p:txBody>
      </p:sp>
      <p:sp>
        <p:nvSpPr>
          <p:cNvPr id="3" name="Title 2">
            <a:extLst>
              <a:ext uri="{FF2B5EF4-FFF2-40B4-BE49-F238E27FC236}">
                <a16:creationId xmlns:a16="http://schemas.microsoft.com/office/drawing/2014/main" id="{C214418E-F01F-4405-9338-017C7AAC81B5}"/>
              </a:ext>
            </a:extLst>
          </p:cNvPr>
          <p:cNvSpPr>
            <a:spLocks noGrp="1"/>
          </p:cNvSpPr>
          <p:nvPr>
            <p:ph type="title"/>
          </p:nvPr>
        </p:nvSpPr>
        <p:spPr>
          <a:xfrm>
            <a:off x="781051" y="242595"/>
            <a:ext cx="9601200" cy="1036850"/>
          </a:xfrm>
        </p:spPr>
        <p:txBody>
          <a:bodyPr>
            <a:noAutofit/>
          </a:bodyPr>
          <a:lstStyle/>
          <a:p>
            <a:r>
              <a:rPr lang="en-US" sz="8800" dirty="0"/>
              <a:t>Myth #2</a:t>
            </a:r>
          </a:p>
        </p:txBody>
      </p:sp>
      <p:sp>
        <p:nvSpPr>
          <p:cNvPr id="4" name="Slide Number Placeholder 3">
            <a:extLst>
              <a:ext uri="{FF2B5EF4-FFF2-40B4-BE49-F238E27FC236}">
                <a16:creationId xmlns:a16="http://schemas.microsoft.com/office/drawing/2014/main" id="{9D48D4AE-6216-4DD4-AB8F-44A05F0AE614}"/>
              </a:ext>
            </a:extLst>
          </p:cNvPr>
          <p:cNvSpPr>
            <a:spLocks noGrp="1"/>
          </p:cNvSpPr>
          <p:nvPr>
            <p:ph type="sldNum" sz="quarter" idx="11"/>
          </p:nvPr>
        </p:nvSpPr>
        <p:spPr/>
        <p:txBody>
          <a:bodyPr/>
          <a:lstStyle/>
          <a:p>
            <a:pPr>
              <a:defRPr/>
            </a:pPr>
            <a:fld id="{F3477EC8-074D-41C4-94AE-E9EA7CEEA348}" type="slidenum">
              <a:rPr lang="en-US" sz="1000">
                <a:solidFill>
                  <a:srgbClr val="FFFFFF">
                    <a:lumMod val="75000"/>
                  </a:srgbClr>
                </a:solidFill>
                <a:latin typeface="Arial"/>
                <a:ea typeface="ＭＳ Ｐゴシック" charset="-128"/>
              </a:rPr>
              <a:pPr>
                <a:defRPr/>
              </a:pPr>
              <a:t>8</a:t>
            </a:fld>
            <a:endParaRPr lang="en-US" sz="1000" dirty="0">
              <a:solidFill>
                <a:srgbClr val="FFFFFF">
                  <a:lumMod val="75000"/>
                </a:srgbClr>
              </a:solidFill>
              <a:latin typeface="Arial"/>
              <a:ea typeface="ＭＳ Ｐゴシック" charset="-128"/>
            </a:endParaRPr>
          </a:p>
        </p:txBody>
      </p:sp>
      <p:pic>
        <p:nvPicPr>
          <p:cNvPr id="2050" name="Picture 2" descr="Related image">
            <a:extLst>
              <a:ext uri="{FF2B5EF4-FFF2-40B4-BE49-F238E27FC236}">
                <a16:creationId xmlns:a16="http://schemas.microsoft.com/office/drawing/2014/main" id="{EF8A63F0-7CAA-46D7-BA01-97FDAF6771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97560">
            <a:off x="7092559" y="1991649"/>
            <a:ext cx="4828244" cy="3168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685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43432" y="284631"/>
            <a:ext cx="9601200" cy="1036850"/>
          </a:xfrm>
          <a:prstGeom prst="rect">
            <a:avLst/>
          </a:prstGeom>
        </p:spPr>
        <p:txBody>
          <a:bodyPr anchor="b">
            <a:noAutofit/>
          </a:bodyPr>
          <a:lstStyle/>
          <a:p>
            <a:r>
              <a:rPr lang="en-US" sz="8800" dirty="0"/>
              <a:t>Consideration</a:t>
            </a:r>
          </a:p>
        </p:txBody>
      </p:sp>
      <p:sp>
        <p:nvSpPr>
          <p:cNvPr id="4" name="Slide Number Placeholder 3" hidden="1"/>
          <p:cNvSpPr>
            <a:spLocks noGrp="1"/>
          </p:cNvSpPr>
          <p:nvPr>
            <p:ph type="sldNum" sz="quarter" idx="4294967295"/>
          </p:nvPr>
        </p:nvSpPr>
        <p:spPr>
          <a:xfrm>
            <a:off x="11673508" y="6507316"/>
            <a:ext cx="209459" cy="153888"/>
          </a:xfrm>
        </p:spPr>
        <p:txBody>
          <a:bodyPr/>
          <a:lstStyle/>
          <a:p>
            <a:pPr algn="r">
              <a:spcAft>
                <a:spcPts val="600"/>
              </a:spcAft>
            </a:pPr>
            <a:fld id="{F3477EC8-074D-41C4-94AE-E9EA7CEEA348}" type="slidenum">
              <a:rPr lang="en-US" smtClean="0">
                <a:solidFill>
                  <a:srgbClr val="FFFFFF">
                    <a:lumMod val="75000"/>
                  </a:srgbClr>
                </a:solidFill>
              </a:rPr>
              <a:pPr algn="r">
                <a:spcAft>
                  <a:spcPts val="600"/>
                </a:spcAft>
              </a:pPr>
              <a:t>9</a:t>
            </a:fld>
            <a:endParaRPr lang="en-US">
              <a:solidFill>
                <a:srgbClr val="FFFFFF">
                  <a:lumMod val="75000"/>
                </a:srgbClr>
              </a:solidFill>
            </a:endParaRPr>
          </a:p>
        </p:txBody>
      </p:sp>
      <p:graphicFrame>
        <p:nvGraphicFramePr>
          <p:cNvPr id="6" name="Content Placeholder 1">
            <a:extLst>
              <a:ext uri="{FF2B5EF4-FFF2-40B4-BE49-F238E27FC236}">
                <a16:creationId xmlns:a16="http://schemas.microsoft.com/office/drawing/2014/main" id="{3003C4B6-0161-4BD1-8F7F-9381E4557A3A}"/>
              </a:ext>
            </a:extLst>
          </p:cNvPr>
          <p:cNvGraphicFramePr>
            <a:graphicFrameLocks noGrp="1"/>
          </p:cNvGraphicFramePr>
          <p:nvPr>
            <p:ph idx="10"/>
            <p:extLst>
              <p:ext uri="{D42A27DB-BD31-4B8C-83A1-F6EECF244321}">
                <p14:modId xmlns:p14="http://schemas.microsoft.com/office/powerpoint/2010/main" val="1194194711"/>
              </p:ext>
            </p:extLst>
          </p:nvPr>
        </p:nvGraphicFramePr>
        <p:xfrm>
          <a:off x="5383161" y="1585453"/>
          <a:ext cx="6617109" cy="5147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ABA6C995-9316-459E-8933-E64ED3204362}"/>
              </a:ext>
            </a:extLst>
          </p:cNvPr>
          <p:cNvPicPr/>
          <p:nvPr/>
        </p:nvPicPr>
        <p:blipFill>
          <a:blip r:embed="rId8">
            <a:extLst>
              <a:ext uri="{28A0092B-C50C-407E-A947-70E740481C1C}">
                <a14:useLocalDpi xmlns:a14="http://schemas.microsoft.com/office/drawing/2010/main" val="0"/>
              </a:ext>
            </a:extLst>
          </a:blip>
          <a:stretch>
            <a:fillRect/>
          </a:stretch>
        </p:blipFill>
        <p:spPr>
          <a:xfrm>
            <a:off x="331838" y="1948897"/>
            <a:ext cx="4859593" cy="4540393"/>
          </a:xfrm>
          <a:prstGeom prst="rect">
            <a:avLst/>
          </a:prstGeom>
          <a:ln>
            <a:noFill/>
          </a:ln>
          <a:effectLst>
            <a:softEdge rad="112500"/>
          </a:effectLst>
        </p:spPr>
      </p:pic>
    </p:spTree>
    <p:extLst>
      <p:ext uri="{BB962C8B-B14F-4D97-AF65-F5344CB8AC3E}">
        <p14:creationId xmlns:p14="http://schemas.microsoft.com/office/powerpoint/2010/main" val="2624892268"/>
      </p:ext>
    </p:extLst>
  </p:cSld>
  <p:clrMapOvr>
    <a:masterClrMapping/>
  </p:clrMapOvr>
</p:sld>
</file>

<file path=ppt/theme/theme1.xml><?xml version="1.0" encoding="utf-8"?>
<a:theme xmlns:a="http://schemas.openxmlformats.org/drawingml/2006/main" name="Sales Direction 16X9">
  <a:themeElements>
    <a:clrScheme name="Custom 66">
      <a:dk1>
        <a:srgbClr val="C00000"/>
      </a:dk1>
      <a:lt1>
        <a:sysClr val="window" lastClr="FFFFFF"/>
      </a:lt1>
      <a:dk2>
        <a:srgbClr val="000000"/>
      </a:dk2>
      <a:lt2>
        <a:srgbClr val="F2F2F2"/>
      </a:lt2>
      <a:accent1>
        <a:srgbClr val="C00000"/>
      </a:accent1>
      <a:accent2>
        <a:srgbClr val="FF0000"/>
      </a:accent2>
      <a:accent3>
        <a:srgbClr val="595959"/>
      </a:accent3>
      <a:accent4>
        <a:srgbClr val="969890"/>
      </a:accent4>
      <a:accent5>
        <a:srgbClr val="50B4F2"/>
      </a:accent5>
      <a:accent6>
        <a:srgbClr val="C05A3A"/>
      </a:accent6>
      <a:hlink>
        <a:srgbClr val="EFC119"/>
      </a:hlink>
      <a:folHlink>
        <a:srgbClr val="969890"/>
      </a:folHlink>
    </a:clrScheme>
    <a:fontScheme name="Custom 4">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direction presentation (widescreen).potx" id="{D17AB31B-F25B-45F4-B34E-C6982D129A29}" vid="{B63A7B92-8C2A-4E6A-9062-768A2448E61C}"/>
    </a:ext>
  </a:extLst>
</a:theme>
</file>

<file path=ppt/theme/theme2.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639</TotalTime>
  <Words>1574</Words>
  <Application>Microsoft Office PowerPoint</Application>
  <PresentationFormat>Widescreen</PresentationFormat>
  <Paragraphs>286</Paragraphs>
  <Slides>36</Slides>
  <Notes>33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 BLANCA</vt:lpstr>
      <vt:lpstr>Arial</vt:lpstr>
      <vt:lpstr>Book Antiqua</vt:lpstr>
      <vt:lpstr>Calibri</vt:lpstr>
      <vt:lpstr>Century Gothic</vt:lpstr>
      <vt:lpstr>Elephant</vt:lpstr>
      <vt:lpstr>Poor Richard</vt:lpstr>
      <vt:lpstr>Stencil</vt:lpstr>
      <vt:lpstr>Symbol</vt:lpstr>
      <vt:lpstr>Sales Direction 16X9</vt:lpstr>
      <vt:lpstr>PowerPoint Presentation</vt:lpstr>
      <vt:lpstr>Today’s Targets</vt:lpstr>
      <vt:lpstr>PowerPoint Presentation</vt:lpstr>
      <vt:lpstr>Continuum of  T3 Supports</vt:lpstr>
      <vt:lpstr>Myth #1</vt:lpstr>
      <vt:lpstr>Consideration</vt:lpstr>
      <vt:lpstr>PowerPoint Presentation</vt:lpstr>
      <vt:lpstr>Myth #2</vt:lpstr>
      <vt:lpstr>Consideration</vt:lpstr>
      <vt:lpstr>Myth #3</vt:lpstr>
      <vt:lpstr>PowerPoint Presentation</vt:lpstr>
      <vt:lpstr>Myth #4</vt:lpstr>
      <vt:lpstr>Consideration</vt:lpstr>
      <vt:lpstr>Tier 3 Features</vt:lpstr>
      <vt:lpstr>PowerPoint Presentation</vt:lpstr>
      <vt:lpstr>PowerPoint Presentation</vt:lpstr>
      <vt:lpstr>TFI Tier 3 Items</vt:lpstr>
      <vt:lpstr>PowerPoint Presentation</vt:lpstr>
      <vt:lpstr>PowerPoint Presentation</vt:lpstr>
      <vt:lpstr>PowerPoint Presentation</vt:lpstr>
      <vt:lpstr>PowerPoint Presentation</vt:lpstr>
      <vt:lpstr>PowerPoint Presentation</vt:lpstr>
      <vt:lpstr>PowerPoint Presentation</vt:lpstr>
      <vt:lpstr>Item 3.15: Data-based Decision Making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 B = C Adult Behaviors equal student Change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 Continuum of Behavioral Interventions for Advanced Tiers</dc:title>
  <dc:creator>Cristy Clouse</dc:creator>
  <cp:lastModifiedBy>Cristy Clouse</cp:lastModifiedBy>
  <cp:revision>60</cp:revision>
  <dcterms:created xsi:type="dcterms:W3CDTF">2019-06-26T00:47:01Z</dcterms:created>
  <dcterms:modified xsi:type="dcterms:W3CDTF">2019-10-20T20:30:40Z</dcterms:modified>
</cp:coreProperties>
</file>